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61" r:id="rId5"/>
    <p:sldId id="259" r:id="rId6"/>
    <p:sldId id="262" r:id="rId7"/>
    <p:sldId id="258" r:id="rId8"/>
    <p:sldId id="263" r:id="rId9"/>
    <p:sldId id="264" r:id="rId10"/>
    <p:sldId id="265" r:id="rId11"/>
    <p:sldId id="268" r:id="rId12"/>
    <p:sldId id="266" r:id="rId13"/>
    <p:sldId id="267" r:id="rId14"/>
    <p:sldId id="269" r:id="rId15"/>
    <p:sldId id="270" r:id="rId16"/>
    <p:sldId id="272" r:id="rId17"/>
    <p:sldId id="273"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showGuides="1">
      <p:cViewPr varScale="1">
        <p:scale>
          <a:sx n="82" d="100"/>
          <a:sy n="82" d="100"/>
        </p:scale>
        <p:origin x="4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1B638-5C6E-5B77-A373-DC613BDC81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A955D91-ACB9-B0F8-2FA4-319CE8FF2F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D135B0B-E0BE-948A-0DDB-276AAA6BC0E8}"/>
              </a:ext>
            </a:extLst>
          </p:cNvPr>
          <p:cNvSpPr>
            <a:spLocks noGrp="1"/>
          </p:cNvSpPr>
          <p:nvPr>
            <p:ph type="dt" sz="half" idx="10"/>
          </p:nvPr>
        </p:nvSpPr>
        <p:spPr/>
        <p:txBody>
          <a:bodyPr/>
          <a:lstStyle/>
          <a:p>
            <a:fld id="{1E4DF06E-2B56-42AF-9817-C283C1462DB1}" type="datetimeFigureOut">
              <a:rPr lang="en-AU" smtClean="0"/>
              <a:t>21/02/2024</a:t>
            </a:fld>
            <a:endParaRPr lang="en-AU"/>
          </a:p>
        </p:txBody>
      </p:sp>
      <p:sp>
        <p:nvSpPr>
          <p:cNvPr id="5" name="Footer Placeholder 4">
            <a:extLst>
              <a:ext uri="{FF2B5EF4-FFF2-40B4-BE49-F238E27FC236}">
                <a16:creationId xmlns:a16="http://schemas.microsoft.com/office/drawing/2014/main" id="{F59A6A4E-54D8-0861-CAB8-41C3ADD5255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5F673AA-5E6D-994C-831A-A4916B3CD265}"/>
              </a:ext>
            </a:extLst>
          </p:cNvPr>
          <p:cNvSpPr>
            <a:spLocks noGrp="1"/>
          </p:cNvSpPr>
          <p:nvPr>
            <p:ph type="sldNum" sz="quarter" idx="12"/>
          </p:nvPr>
        </p:nvSpPr>
        <p:spPr/>
        <p:txBody>
          <a:bodyPr/>
          <a:lstStyle/>
          <a:p>
            <a:fld id="{46F88D7C-8F10-4D38-8B91-7219074DF797}" type="slidenum">
              <a:rPr lang="en-AU" smtClean="0"/>
              <a:t>‹#›</a:t>
            </a:fld>
            <a:endParaRPr lang="en-AU"/>
          </a:p>
        </p:txBody>
      </p:sp>
    </p:spTree>
    <p:extLst>
      <p:ext uri="{BB962C8B-B14F-4D97-AF65-F5344CB8AC3E}">
        <p14:creationId xmlns:p14="http://schemas.microsoft.com/office/powerpoint/2010/main" val="3435272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D208-CF09-91D7-6CB3-1F60EE6298C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E453A-1034-697B-CC16-0D91C4E4A9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AC020EA-09A0-631F-0C0F-1C998DEA997A}"/>
              </a:ext>
            </a:extLst>
          </p:cNvPr>
          <p:cNvSpPr>
            <a:spLocks noGrp="1"/>
          </p:cNvSpPr>
          <p:nvPr>
            <p:ph type="dt" sz="half" idx="10"/>
          </p:nvPr>
        </p:nvSpPr>
        <p:spPr/>
        <p:txBody>
          <a:bodyPr/>
          <a:lstStyle/>
          <a:p>
            <a:fld id="{1E4DF06E-2B56-42AF-9817-C283C1462DB1}" type="datetimeFigureOut">
              <a:rPr lang="en-AU" smtClean="0"/>
              <a:t>21/02/2024</a:t>
            </a:fld>
            <a:endParaRPr lang="en-AU"/>
          </a:p>
        </p:txBody>
      </p:sp>
      <p:sp>
        <p:nvSpPr>
          <p:cNvPr id="5" name="Footer Placeholder 4">
            <a:extLst>
              <a:ext uri="{FF2B5EF4-FFF2-40B4-BE49-F238E27FC236}">
                <a16:creationId xmlns:a16="http://schemas.microsoft.com/office/drawing/2014/main" id="{63786B55-BA0C-5A96-04DB-1DE3B079AE6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2A8828-2C1E-0CAE-1DA2-4D794968A5A5}"/>
              </a:ext>
            </a:extLst>
          </p:cNvPr>
          <p:cNvSpPr>
            <a:spLocks noGrp="1"/>
          </p:cNvSpPr>
          <p:nvPr>
            <p:ph type="sldNum" sz="quarter" idx="12"/>
          </p:nvPr>
        </p:nvSpPr>
        <p:spPr/>
        <p:txBody>
          <a:bodyPr/>
          <a:lstStyle/>
          <a:p>
            <a:fld id="{46F88D7C-8F10-4D38-8B91-7219074DF797}" type="slidenum">
              <a:rPr lang="en-AU" smtClean="0"/>
              <a:t>‹#›</a:t>
            </a:fld>
            <a:endParaRPr lang="en-AU"/>
          </a:p>
        </p:txBody>
      </p:sp>
    </p:spTree>
    <p:extLst>
      <p:ext uri="{BB962C8B-B14F-4D97-AF65-F5344CB8AC3E}">
        <p14:creationId xmlns:p14="http://schemas.microsoft.com/office/powerpoint/2010/main" val="989640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BDC0F9-B12D-58DC-1BB9-432F92227F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BFC6552-F436-7487-D706-9E9037BA80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D10A8DC-586F-E90E-D5C0-892791D0DFBA}"/>
              </a:ext>
            </a:extLst>
          </p:cNvPr>
          <p:cNvSpPr>
            <a:spLocks noGrp="1"/>
          </p:cNvSpPr>
          <p:nvPr>
            <p:ph type="dt" sz="half" idx="10"/>
          </p:nvPr>
        </p:nvSpPr>
        <p:spPr/>
        <p:txBody>
          <a:bodyPr/>
          <a:lstStyle/>
          <a:p>
            <a:fld id="{1E4DF06E-2B56-42AF-9817-C283C1462DB1}" type="datetimeFigureOut">
              <a:rPr lang="en-AU" smtClean="0"/>
              <a:t>21/02/2024</a:t>
            </a:fld>
            <a:endParaRPr lang="en-AU"/>
          </a:p>
        </p:txBody>
      </p:sp>
      <p:sp>
        <p:nvSpPr>
          <p:cNvPr id="5" name="Footer Placeholder 4">
            <a:extLst>
              <a:ext uri="{FF2B5EF4-FFF2-40B4-BE49-F238E27FC236}">
                <a16:creationId xmlns:a16="http://schemas.microsoft.com/office/drawing/2014/main" id="{B01D12D5-8904-44C4-B070-8DBC9C364D7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6FEE3FB-47C8-33C9-89D8-DFDB989A1450}"/>
              </a:ext>
            </a:extLst>
          </p:cNvPr>
          <p:cNvSpPr>
            <a:spLocks noGrp="1"/>
          </p:cNvSpPr>
          <p:nvPr>
            <p:ph type="sldNum" sz="quarter" idx="12"/>
          </p:nvPr>
        </p:nvSpPr>
        <p:spPr/>
        <p:txBody>
          <a:bodyPr/>
          <a:lstStyle/>
          <a:p>
            <a:fld id="{46F88D7C-8F10-4D38-8B91-7219074DF797}" type="slidenum">
              <a:rPr lang="en-AU" smtClean="0"/>
              <a:t>‹#›</a:t>
            </a:fld>
            <a:endParaRPr lang="en-AU"/>
          </a:p>
        </p:txBody>
      </p:sp>
    </p:spTree>
    <p:extLst>
      <p:ext uri="{BB962C8B-B14F-4D97-AF65-F5344CB8AC3E}">
        <p14:creationId xmlns:p14="http://schemas.microsoft.com/office/powerpoint/2010/main" val="2230939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52B0-7C83-A7F9-1227-246513DBC44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ED9276B-CE40-CD18-BB6F-E8545235F0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42AB321-0422-7F16-A9C4-6E3AAF05748B}"/>
              </a:ext>
            </a:extLst>
          </p:cNvPr>
          <p:cNvSpPr>
            <a:spLocks noGrp="1"/>
          </p:cNvSpPr>
          <p:nvPr>
            <p:ph type="dt" sz="half" idx="10"/>
          </p:nvPr>
        </p:nvSpPr>
        <p:spPr/>
        <p:txBody>
          <a:bodyPr/>
          <a:lstStyle/>
          <a:p>
            <a:fld id="{1E4DF06E-2B56-42AF-9817-C283C1462DB1}" type="datetimeFigureOut">
              <a:rPr lang="en-AU" smtClean="0"/>
              <a:t>21/02/2024</a:t>
            </a:fld>
            <a:endParaRPr lang="en-AU"/>
          </a:p>
        </p:txBody>
      </p:sp>
      <p:sp>
        <p:nvSpPr>
          <p:cNvPr id="5" name="Footer Placeholder 4">
            <a:extLst>
              <a:ext uri="{FF2B5EF4-FFF2-40B4-BE49-F238E27FC236}">
                <a16:creationId xmlns:a16="http://schemas.microsoft.com/office/drawing/2014/main" id="{3EE7DD16-F337-E54E-333F-836DD79E3A4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E9F7A75-C674-4A21-7FD1-B52D2E26F4B4}"/>
              </a:ext>
            </a:extLst>
          </p:cNvPr>
          <p:cNvSpPr>
            <a:spLocks noGrp="1"/>
          </p:cNvSpPr>
          <p:nvPr>
            <p:ph type="sldNum" sz="quarter" idx="12"/>
          </p:nvPr>
        </p:nvSpPr>
        <p:spPr/>
        <p:txBody>
          <a:bodyPr/>
          <a:lstStyle/>
          <a:p>
            <a:fld id="{46F88D7C-8F10-4D38-8B91-7219074DF797}" type="slidenum">
              <a:rPr lang="en-AU" smtClean="0"/>
              <a:t>‹#›</a:t>
            </a:fld>
            <a:endParaRPr lang="en-AU"/>
          </a:p>
        </p:txBody>
      </p:sp>
    </p:spTree>
    <p:extLst>
      <p:ext uri="{BB962C8B-B14F-4D97-AF65-F5344CB8AC3E}">
        <p14:creationId xmlns:p14="http://schemas.microsoft.com/office/powerpoint/2010/main" val="151673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42C0C-6B54-8706-9CE8-BAA21A9B12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A1839C0-3F86-8B82-8665-9DB8E394E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1089C4-88D9-FEBB-BDB4-7C2B3478F35D}"/>
              </a:ext>
            </a:extLst>
          </p:cNvPr>
          <p:cNvSpPr>
            <a:spLocks noGrp="1"/>
          </p:cNvSpPr>
          <p:nvPr>
            <p:ph type="dt" sz="half" idx="10"/>
          </p:nvPr>
        </p:nvSpPr>
        <p:spPr/>
        <p:txBody>
          <a:bodyPr/>
          <a:lstStyle/>
          <a:p>
            <a:fld id="{1E4DF06E-2B56-42AF-9817-C283C1462DB1}" type="datetimeFigureOut">
              <a:rPr lang="en-AU" smtClean="0"/>
              <a:t>21/02/2024</a:t>
            </a:fld>
            <a:endParaRPr lang="en-AU"/>
          </a:p>
        </p:txBody>
      </p:sp>
      <p:sp>
        <p:nvSpPr>
          <p:cNvPr id="5" name="Footer Placeholder 4">
            <a:extLst>
              <a:ext uri="{FF2B5EF4-FFF2-40B4-BE49-F238E27FC236}">
                <a16:creationId xmlns:a16="http://schemas.microsoft.com/office/drawing/2014/main" id="{4FDC52DA-F2E9-3255-719B-7D74A657E2A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F4C3438-AFFC-B109-B00E-CB7D08C3E1BF}"/>
              </a:ext>
            </a:extLst>
          </p:cNvPr>
          <p:cNvSpPr>
            <a:spLocks noGrp="1"/>
          </p:cNvSpPr>
          <p:nvPr>
            <p:ph type="sldNum" sz="quarter" idx="12"/>
          </p:nvPr>
        </p:nvSpPr>
        <p:spPr/>
        <p:txBody>
          <a:bodyPr/>
          <a:lstStyle/>
          <a:p>
            <a:fld id="{46F88D7C-8F10-4D38-8B91-7219074DF797}" type="slidenum">
              <a:rPr lang="en-AU" smtClean="0"/>
              <a:t>‹#›</a:t>
            </a:fld>
            <a:endParaRPr lang="en-AU"/>
          </a:p>
        </p:txBody>
      </p:sp>
    </p:spTree>
    <p:extLst>
      <p:ext uri="{BB962C8B-B14F-4D97-AF65-F5344CB8AC3E}">
        <p14:creationId xmlns:p14="http://schemas.microsoft.com/office/powerpoint/2010/main" val="395389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0F2D-A03A-2F42-AF28-66783AEF687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B48BF72-27B2-6E14-A95B-6970E22DF1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5B88E48-6507-3A52-21D0-1DCA37CF54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EF41C7E-5CA0-2742-F59B-6BF3572E89F1}"/>
              </a:ext>
            </a:extLst>
          </p:cNvPr>
          <p:cNvSpPr>
            <a:spLocks noGrp="1"/>
          </p:cNvSpPr>
          <p:nvPr>
            <p:ph type="dt" sz="half" idx="10"/>
          </p:nvPr>
        </p:nvSpPr>
        <p:spPr/>
        <p:txBody>
          <a:bodyPr/>
          <a:lstStyle/>
          <a:p>
            <a:fld id="{1E4DF06E-2B56-42AF-9817-C283C1462DB1}" type="datetimeFigureOut">
              <a:rPr lang="en-AU" smtClean="0"/>
              <a:t>21/02/2024</a:t>
            </a:fld>
            <a:endParaRPr lang="en-AU"/>
          </a:p>
        </p:txBody>
      </p:sp>
      <p:sp>
        <p:nvSpPr>
          <p:cNvPr id="6" name="Footer Placeholder 5">
            <a:extLst>
              <a:ext uri="{FF2B5EF4-FFF2-40B4-BE49-F238E27FC236}">
                <a16:creationId xmlns:a16="http://schemas.microsoft.com/office/drawing/2014/main" id="{E8F5EAAC-E38F-7EAE-DFFD-D118FF388EC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430A09B-AD77-A004-A6F9-DD1E92F51947}"/>
              </a:ext>
            </a:extLst>
          </p:cNvPr>
          <p:cNvSpPr>
            <a:spLocks noGrp="1"/>
          </p:cNvSpPr>
          <p:nvPr>
            <p:ph type="sldNum" sz="quarter" idx="12"/>
          </p:nvPr>
        </p:nvSpPr>
        <p:spPr/>
        <p:txBody>
          <a:bodyPr/>
          <a:lstStyle/>
          <a:p>
            <a:fld id="{46F88D7C-8F10-4D38-8B91-7219074DF797}" type="slidenum">
              <a:rPr lang="en-AU" smtClean="0"/>
              <a:t>‹#›</a:t>
            </a:fld>
            <a:endParaRPr lang="en-AU"/>
          </a:p>
        </p:txBody>
      </p:sp>
    </p:spTree>
    <p:extLst>
      <p:ext uri="{BB962C8B-B14F-4D97-AF65-F5344CB8AC3E}">
        <p14:creationId xmlns:p14="http://schemas.microsoft.com/office/powerpoint/2010/main" val="3032736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EDEBA-AFDF-CB8F-BC1D-953DDFE6B1B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20D40E2-C9F0-A3D0-B8ED-97D2C8E018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B76598-8386-5D12-B38B-2D4186A213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7538AA3-DE74-4E9F-6347-47A9777516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D64EA6-A579-A736-520A-300C71757E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1EFDA10-C173-0FBD-5B01-A90F70062E6D}"/>
              </a:ext>
            </a:extLst>
          </p:cNvPr>
          <p:cNvSpPr>
            <a:spLocks noGrp="1"/>
          </p:cNvSpPr>
          <p:nvPr>
            <p:ph type="dt" sz="half" idx="10"/>
          </p:nvPr>
        </p:nvSpPr>
        <p:spPr/>
        <p:txBody>
          <a:bodyPr/>
          <a:lstStyle/>
          <a:p>
            <a:fld id="{1E4DF06E-2B56-42AF-9817-C283C1462DB1}" type="datetimeFigureOut">
              <a:rPr lang="en-AU" smtClean="0"/>
              <a:t>21/02/2024</a:t>
            </a:fld>
            <a:endParaRPr lang="en-AU"/>
          </a:p>
        </p:txBody>
      </p:sp>
      <p:sp>
        <p:nvSpPr>
          <p:cNvPr id="8" name="Footer Placeholder 7">
            <a:extLst>
              <a:ext uri="{FF2B5EF4-FFF2-40B4-BE49-F238E27FC236}">
                <a16:creationId xmlns:a16="http://schemas.microsoft.com/office/drawing/2014/main" id="{A90AFD9E-FB47-8CA4-8B90-580871CCC225}"/>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825DE6-82EA-C91B-E9E2-8B7799A816A1}"/>
              </a:ext>
            </a:extLst>
          </p:cNvPr>
          <p:cNvSpPr>
            <a:spLocks noGrp="1"/>
          </p:cNvSpPr>
          <p:nvPr>
            <p:ph type="sldNum" sz="quarter" idx="12"/>
          </p:nvPr>
        </p:nvSpPr>
        <p:spPr/>
        <p:txBody>
          <a:bodyPr/>
          <a:lstStyle/>
          <a:p>
            <a:fld id="{46F88D7C-8F10-4D38-8B91-7219074DF797}" type="slidenum">
              <a:rPr lang="en-AU" smtClean="0"/>
              <a:t>‹#›</a:t>
            </a:fld>
            <a:endParaRPr lang="en-AU"/>
          </a:p>
        </p:txBody>
      </p:sp>
    </p:spTree>
    <p:extLst>
      <p:ext uri="{BB962C8B-B14F-4D97-AF65-F5344CB8AC3E}">
        <p14:creationId xmlns:p14="http://schemas.microsoft.com/office/powerpoint/2010/main" val="41560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DCC1-68AC-5CDA-AC52-FC318D0F7B6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B3209890-65E4-1C48-D621-CEA0C5337115}"/>
              </a:ext>
            </a:extLst>
          </p:cNvPr>
          <p:cNvSpPr>
            <a:spLocks noGrp="1"/>
          </p:cNvSpPr>
          <p:nvPr>
            <p:ph type="dt" sz="half" idx="10"/>
          </p:nvPr>
        </p:nvSpPr>
        <p:spPr/>
        <p:txBody>
          <a:bodyPr/>
          <a:lstStyle/>
          <a:p>
            <a:fld id="{1E4DF06E-2B56-42AF-9817-C283C1462DB1}" type="datetimeFigureOut">
              <a:rPr lang="en-AU" smtClean="0"/>
              <a:t>21/02/2024</a:t>
            </a:fld>
            <a:endParaRPr lang="en-AU"/>
          </a:p>
        </p:txBody>
      </p:sp>
      <p:sp>
        <p:nvSpPr>
          <p:cNvPr id="4" name="Footer Placeholder 3">
            <a:extLst>
              <a:ext uri="{FF2B5EF4-FFF2-40B4-BE49-F238E27FC236}">
                <a16:creationId xmlns:a16="http://schemas.microsoft.com/office/drawing/2014/main" id="{B8F35B43-18A9-FA31-4438-AA29BB798B4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834431F-78C2-1076-512F-17D4C8DBFE1A}"/>
              </a:ext>
            </a:extLst>
          </p:cNvPr>
          <p:cNvSpPr>
            <a:spLocks noGrp="1"/>
          </p:cNvSpPr>
          <p:nvPr>
            <p:ph type="sldNum" sz="quarter" idx="12"/>
          </p:nvPr>
        </p:nvSpPr>
        <p:spPr/>
        <p:txBody>
          <a:bodyPr/>
          <a:lstStyle/>
          <a:p>
            <a:fld id="{46F88D7C-8F10-4D38-8B91-7219074DF797}" type="slidenum">
              <a:rPr lang="en-AU" smtClean="0"/>
              <a:t>‹#›</a:t>
            </a:fld>
            <a:endParaRPr lang="en-AU"/>
          </a:p>
        </p:txBody>
      </p:sp>
    </p:spTree>
    <p:extLst>
      <p:ext uri="{BB962C8B-B14F-4D97-AF65-F5344CB8AC3E}">
        <p14:creationId xmlns:p14="http://schemas.microsoft.com/office/powerpoint/2010/main" val="3377727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00CBC7-BFCA-727C-83AA-03121839E29E}"/>
              </a:ext>
            </a:extLst>
          </p:cNvPr>
          <p:cNvSpPr>
            <a:spLocks noGrp="1"/>
          </p:cNvSpPr>
          <p:nvPr>
            <p:ph type="dt" sz="half" idx="10"/>
          </p:nvPr>
        </p:nvSpPr>
        <p:spPr/>
        <p:txBody>
          <a:bodyPr/>
          <a:lstStyle/>
          <a:p>
            <a:fld id="{1E4DF06E-2B56-42AF-9817-C283C1462DB1}" type="datetimeFigureOut">
              <a:rPr lang="en-AU" smtClean="0"/>
              <a:t>21/02/2024</a:t>
            </a:fld>
            <a:endParaRPr lang="en-AU"/>
          </a:p>
        </p:txBody>
      </p:sp>
      <p:sp>
        <p:nvSpPr>
          <p:cNvPr id="3" name="Footer Placeholder 2">
            <a:extLst>
              <a:ext uri="{FF2B5EF4-FFF2-40B4-BE49-F238E27FC236}">
                <a16:creationId xmlns:a16="http://schemas.microsoft.com/office/drawing/2014/main" id="{2CDD51D2-D21C-02AD-8E2D-C15304E1F89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2CBDBD3-8460-4CA4-2CEB-19D87427D398}"/>
              </a:ext>
            </a:extLst>
          </p:cNvPr>
          <p:cNvSpPr>
            <a:spLocks noGrp="1"/>
          </p:cNvSpPr>
          <p:nvPr>
            <p:ph type="sldNum" sz="quarter" idx="12"/>
          </p:nvPr>
        </p:nvSpPr>
        <p:spPr/>
        <p:txBody>
          <a:bodyPr/>
          <a:lstStyle/>
          <a:p>
            <a:fld id="{46F88D7C-8F10-4D38-8B91-7219074DF797}" type="slidenum">
              <a:rPr lang="en-AU" smtClean="0"/>
              <a:t>‹#›</a:t>
            </a:fld>
            <a:endParaRPr lang="en-AU"/>
          </a:p>
        </p:txBody>
      </p:sp>
    </p:spTree>
    <p:extLst>
      <p:ext uri="{BB962C8B-B14F-4D97-AF65-F5344CB8AC3E}">
        <p14:creationId xmlns:p14="http://schemas.microsoft.com/office/powerpoint/2010/main" val="2159612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7527-8F49-0EFB-F9D8-9ECC46B184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FA3EC9C-2C94-6C45-59CD-8FB95C7B6B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AEFAE1F-DD5D-03A7-36CB-998B11B87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DA413-0CF6-6F32-8018-ACAD0A0A0D1B}"/>
              </a:ext>
            </a:extLst>
          </p:cNvPr>
          <p:cNvSpPr>
            <a:spLocks noGrp="1"/>
          </p:cNvSpPr>
          <p:nvPr>
            <p:ph type="dt" sz="half" idx="10"/>
          </p:nvPr>
        </p:nvSpPr>
        <p:spPr/>
        <p:txBody>
          <a:bodyPr/>
          <a:lstStyle/>
          <a:p>
            <a:fld id="{1E4DF06E-2B56-42AF-9817-C283C1462DB1}" type="datetimeFigureOut">
              <a:rPr lang="en-AU" smtClean="0"/>
              <a:t>21/02/2024</a:t>
            </a:fld>
            <a:endParaRPr lang="en-AU"/>
          </a:p>
        </p:txBody>
      </p:sp>
      <p:sp>
        <p:nvSpPr>
          <p:cNvPr id="6" name="Footer Placeholder 5">
            <a:extLst>
              <a:ext uri="{FF2B5EF4-FFF2-40B4-BE49-F238E27FC236}">
                <a16:creationId xmlns:a16="http://schemas.microsoft.com/office/drawing/2014/main" id="{708F3862-77F4-037D-D8F0-93F58227463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C5679C6-8615-4778-DED4-EB8410998377}"/>
              </a:ext>
            </a:extLst>
          </p:cNvPr>
          <p:cNvSpPr>
            <a:spLocks noGrp="1"/>
          </p:cNvSpPr>
          <p:nvPr>
            <p:ph type="sldNum" sz="quarter" idx="12"/>
          </p:nvPr>
        </p:nvSpPr>
        <p:spPr/>
        <p:txBody>
          <a:bodyPr/>
          <a:lstStyle/>
          <a:p>
            <a:fld id="{46F88D7C-8F10-4D38-8B91-7219074DF797}" type="slidenum">
              <a:rPr lang="en-AU" smtClean="0"/>
              <a:t>‹#›</a:t>
            </a:fld>
            <a:endParaRPr lang="en-AU"/>
          </a:p>
        </p:txBody>
      </p:sp>
    </p:spTree>
    <p:extLst>
      <p:ext uri="{BB962C8B-B14F-4D97-AF65-F5344CB8AC3E}">
        <p14:creationId xmlns:p14="http://schemas.microsoft.com/office/powerpoint/2010/main" val="4221137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BABA-58C1-C547-ED14-62E34D6593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B85C411-0500-CBFB-0313-5BF8B6CFF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7243A3B-9E9D-A4CC-D59B-65DEF7333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8FD1EB-59A6-CD60-C3AE-CBE472ADC5D6}"/>
              </a:ext>
            </a:extLst>
          </p:cNvPr>
          <p:cNvSpPr>
            <a:spLocks noGrp="1"/>
          </p:cNvSpPr>
          <p:nvPr>
            <p:ph type="dt" sz="half" idx="10"/>
          </p:nvPr>
        </p:nvSpPr>
        <p:spPr/>
        <p:txBody>
          <a:bodyPr/>
          <a:lstStyle/>
          <a:p>
            <a:fld id="{1E4DF06E-2B56-42AF-9817-C283C1462DB1}" type="datetimeFigureOut">
              <a:rPr lang="en-AU" smtClean="0"/>
              <a:t>21/02/2024</a:t>
            </a:fld>
            <a:endParaRPr lang="en-AU"/>
          </a:p>
        </p:txBody>
      </p:sp>
      <p:sp>
        <p:nvSpPr>
          <p:cNvPr id="6" name="Footer Placeholder 5">
            <a:extLst>
              <a:ext uri="{FF2B5EF4-FFF2-40B4-BE49-F238E27FC236}">
                <a16:creationId xmlns:a16="http://schemas.microsoft.com/office/drawing/2014/main" id="{2B0E1C09-9EC4-C8C9-A377-71874895C95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D4179C-BECB-FF23-B7DE-7723F8149F50}"/>
              </a:ext>
            </a:extLst>
          </p:cNvPr>
          <p:cNvSpPr>
            <a:spLocks noGrp="1"/>
          </p:cNvSpPr>
          <p:nvPr>
            <p:ph type="sldNum" sz="quarter" idx="12"/>
          </p:nvPr>
        </p:nvSpPr>
        <p:spPr/>
        <p:txBody>
          <a:bodyPr/>
          <a:lstStyle/>
          <a:p>
            <a:fld id="{46F88D7C-8F10-4D38-8B91-7219074DF797}" type="slidenum">
              <a:rPr lang="en-AU" smtClean="0"/>
              <a:t>‹#›</a:t>
            </a:fld>
            <a:endParaRPr lang="en-AU"/>
          </a:p>
        </p:txBody>
      </p:sp>
    </p:spTree>
    <p:extLst>
      <p:ext uri="{BB962C8B-B14F-4D97-AF65-F5344CB8AC3E}">
        <p14:creationId xmlns:p14="http://schemas.microsoft.com/office/powerpoint/2010/main" val="43799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1DCADE-FD9B-1247-87CD-7A89133F3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76DF97C-4A8A-F8C8-60DB-BAD91136B8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2B4A001-11F0-23E6-40BE-0B09F8027B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4DF06E-2B56-42AF-9817-C283C1462DB1}" type="datetimeFigureOut">
              <a:rPr lang="en-AU" smtClean="0"/>
              <a:t>21/02/2024</a:t>
            </a:fld>
            <a:endParaRPr lang="en-AU"/>
          </a:p>
        </p:txBody>
      </p:sp>
      <p:sp>
        <p:nvSpPr>
          <p:cNvPr id="5" name="Footer Placeholder 4">
            <a:extLst>
              <a:ext uri="{FF2B5EF4-FFF2-40B4-BE49-F238E27FC236}">
                <a16:creationId xmlns:a16="http://schemas.microsoft.com/office/drawing/2014/main" id="{3AC9B206-790C-43F2-A105-976FDCD392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0821165-55AE-DB39-4D8E-C1E51675C8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F88D7C-8F10-4D38-8B91-7219074DF797}" type="slidenum">
              <a:rPr lang="en-AU" smtClean="0"/>
              <a:t>‹#›</a:t>
            </a:fld>
            <a:endParaRPr lang="en-AU"/>
          </a:p>
        </p:txBody>
      </p:sp>
    </p:spTree>
    <p:extLst>
      <p:ext uri="{BB962C8B-B14F-4D97-AF65-F5344CB8AC3E}">
        <p14:creationId xmlns:p14="http://schemas.microsoft.com/office/powerpoint/2010/main" val="595699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owardsdatascience.com/machine-learning-and-the-end-of-science-eae13acce119"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en/computer-smartphone-online-digital-1231889/" TargetMode="External"/><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153724200@N07/27774351928/" TargetMode="External"/><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hyperlink" Target="https://www.piqsels.com/en/public-domain-photo-ftoef" TargetMode="External"/><Relationship Id="rId2" Type="http://schemas.openxmlformats.org/officeDocument/2006/relationships/image" Target="../media/image41.jp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hyperlink" Target="https://www.publicdomainpictures.net/de/view-image.php?image=272882&amp;picture=binarcode" TargetMode="External"/><Relationship Id="rId2" Type="http://schemas.openxmlformats.org/officeDocument/2006/relationships/image" Target="../media/image44.jp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hyperlink" Target="https://www.goodfreephotos.com/business-and-technology/Router.jpg.php" TargetMode="External"/><Relationship Id="rId2" Type="http://schemas.openxmlformats.org/officeDocument/2006/relationships/image" Target="../media/image47.jp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hyperlink" Target="https://www.publicdomainpictures.net/de/view-image.php?image=272882&amp;picture=binarcode" TargetMode="External"/><Relationship Id="rId2" Type="http://schemas.openxmlformats.org/officeDocument/2006/relationships/image" Target="../media/image44.jp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hyperlink" Target="https://scherlund.blogspot.com/2015/10/mit-develops-data-science-machine-which.html" TargetMode="Externa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illustrations/thank-you-thanks-official-card-603996/" TargetMode="External"/><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researchleap.com/product/data-analysis/" TargetMode="External"/><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analysis-statistics-chart-graphic-810027/"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th/photo/1584997" TargetMode="Externa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www.piqsels.com/en/public-domain-photo-zbixi"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problem-analysis-solution-449365/" TargetMode="External"/><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153724200@N07/27774351928/" TargetMode="Externa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libreshot.com/binary-code/" TargetMode="External"/><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hyperlink" Target="https://pixabay.com/en/integrated-circuit-chip-electronics-33952/" TargetMode="Externa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6.jp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goodfreephotos.com/people/girl-with-kittens.jpg.php" TargetMode="External"/><Relationship Id="rId7" Type="http://schemas.openxmlformats.org/officeDocument/2006/relationships/image" Target="../media/image34.png"/><Relationship Id="rId2" Type="http://schemas.openxmlformats.org/officeDocument/2006/relationships/image" Target="../media/image30.jp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BD76D38-D9D5-A6AE-F492-96F9DC68321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0980" y="211455"/>
            <a:ext cx="11750040" cy="6435090"/>
          </a:xfrm>
          <a:prstGeom prst="rect">
            <a:avLst/>
          </a:prstGeom>
        </p:spPr>
      </p:pic>
      <p:pic>
        <p:nvPicPr>
          <p:cNvPr id="16" name="Picture 15">
            <a:extLst>
              <a:ext uri="{FF2B5EF4-FFF2-40B4-BE49-F238E27FC236}">
                <a16:creationId xmlns:a16="http://schemas.microsoft.com/office/drawing/2014/main" id="{F242BD84-7EAE-2289-55D4-73D48BC069B3}"/>
              </a:ext>
            </a:extLst>
          </p:cNvPr>
          <p:cNvPicPr>
            <a:picLocks noChangeAspect="1"/>
          </p:cNvPicPr>
          <p:nvPr/>
        </p:nvPicPr>
        <p:blipFill>
          <a:blip r:embed="rId4"/>
          <a:stretch>
            <a:fillRect/>
          </a:stretch>
        </p:blipFill>
        <p:spPr>
          <a:xfrm>
            <a:off x="430352" y="553921"/>
            <a:ext cx="5158917" cy="1323439"/>
          </a:xfrm>
          <a:prstGeom prst="rect">
            <a:avLst/>
          </a:prstGeom>
        </p:spPr>
      </p:pic>
      <p:sp>
        <p:nvSpPr>
          <p:cNvPr id="18" name="TextBox 17">
            <a:extLst>
              <a:ext uri="{FF2B5EF4-FFF2-40B4-BE49-F238E27FC236}">
                <a16:creationId xmlns:a16="http://schemas.microsoft.com/office/drawing/2014/main" id="{42A252E1-E686-BA0A-A1ED-45EBA520EA24}"/>
              </a:ext>
            </a:extLst>
          </p:cNvPr>
          <p:cNvSpPr txBox="1"/>
          <p:nvPr/>
        </p:nvSpPr>
        <p:spPr>
          <a:xfrm>
            <a:off x="857250" y="2057400"/>
            <a:ext cx="4537710" cy="1323439"/>
          </a:xfrm>
          <a:prstGeom prst="rect">
            <a:avLst/>
          </a:prstGeom>
          <a:noFill/>
        </p:spPr>
        <p:txBody>
          <a:bodyPr wrap="square" rtlCol="0">
            <a:spAutoFit/>
          </a:bodyPr>
          <a:lstStyle/>
          <a:p>
            <a:r>
              <a:rPr lang="en-AU" sz="2000" b="1" dirty="0">
                <a:solidFill>
                  <a:srgbClr val="FF0000"/>
                </a:solidFill>
              </a:rPr>
              <a:t>Project: </a:t>
            </a:r>
            <a:r>
              <a:rPr lang="en-AU" sz="2000" b="1" dirty="0"/>
              <a:t>3&amp;4.</a:t>
            </a:r>
          </a:p>
          <a:p>
            <a:r>
              <a:rPr lang="en-AU" sz="2000" b="1" dirty="0"/>
              <a:t>Consumer Behaviour.</a:t>
            </a:r>
          </a:p>
          <a:p>
            <a:r>
              <a:rPr lang="en-AU" sz="2000" b="1" dirty="0">
                <a:solidFill>
                  <a:srgbClr val="FF0000"/>
                </a:solidFill>
              </a:rPr>
              <a:t>Mentor: </a:t>
            </a:r>
            <a:r>
              <a:rPr lang="en-AU" sz="2000" b="1" dirty="0"/>
              <a:t>Minakshi Gautam.</a:t>
            </a:r>
          </a:p>
          <a:p>
            <a:r>
              <a:rPr lang="en-AU" sz="2000" b="1" dirty="0">
                <a:solidFill>
                  <a:srgbClr val="FF0000"/>
                </a:solidFill>
              </a:rPr>
              <a:t>Organization: </a:t>
            </a:r>
            <a:r>
              <a:rPr lang="en-AU" sz="2000" b="1" dirty="0"/>
              <a:t>OESON Private Ltd.</a:t>
            </a:r>
          </a:p>
        </p:txBody>
      </p:sp>
      <p:sp>
        <p:nvSpPr>
          <p:cNvPr id="19" name="TextBox 18">
            <a:extLst>
              <a:ext uri="{FF2B5EF4-FFF2-40B4-BE49-F238E27FC236}">
                <a16:creationId xmlns:a16="http://schemas.microsoft.com/office/drawing/2014/main" id="{F37484C7-3950-ACC7-F6E3-7FB7C3451417}"/>
              </a:ext>
            </a:extLst>
          </p:cNvPr>
          <p:cNvSpPr txBox="1"/>
          <p:nvPr/>
        </p:nvSpPr>
        <p:spPr>
          <a:xfrm>
            <a:off x="7509510" y="468630"/>
            <a:ext cx="3577590" cy="2246769"/>
          </a:xfrm>
          <a:prstGeom prst="rect">
            <a:avLst/>
          </a:prstGeom>
          <a:noFill/>
        </p:spPr>
        <p:txBody>
          <a:bodyPr wrap="square" rtlCol="0">
            <a:spAutoFit/>
          </a:bodyPr>
          <a:lstStyle/>
          <a:p>
            <a:pPr algn="just"/>
            <a:r>
              <a:rPr lang="en-AU" sz="2000" b="1" dirty="0">
                <a:solidFill>
                  <a:schemeClr val="bg2"/>
                </a:solidFill>
              </a:rPr>
              <a:t>Preparing a analytics report by capturing live </a:t>
            </a:r>
            <a:r>
              <a:rPr lang="en-US" sz="2000" b="1" dirty="0">
                <a:solidFill>
                  <a:schemeClr val="bg2"/>
                </a:solidFill>
              </a:rPr>
              <a:t>limited data from a reputed retail website that include relevant information of the consumer behavior through website engagement for multiple product purchase.</a:t>
            </a:r>
            <a:endParaRPr lang="en-AU" sz="2000" b="1" dirty="0"/>
          </a:p>
        </p:txBody>
      </p:sp>
      <p:pic>
        <p:nvPicPr>
          <p:cNvPr id="20" name="Picture 19">
            <a:extLst>
              <a:ext uri="{FF2B5EF4-FFF2-40B4-BE49-F238E27FC236}">
                <a16:creationId xmlns:a16="http://schemas.microsoft.com/office/drawing/2014/main" id="{31DABD2C-9C7F-4E03-6AF0-98F82ECA1E58}"/>
              </a:ext>
            </a:extLst>
          </p:cNvPr>
          <p:cNvPicPr>
            <a:picLocks noChangeAspect="1"/>
          </p:cNvPicPr>
          <p:nvPr/>
        </p:nvPicPr>
        <p:blipFill>
          <a:blip r:embed="rId5"/>
          <a:stretch>
            <a:fillRect/>
          </a:stretch>
        </p:blipFill>
        <p:spPr>
          <a:xfrm>
            <a:off x="972366" y="5968403"/>
            <a:ext cx="1896020" cy="512108"/>
          </a:xfrm>
          <a:prstGeom prst="rect">
            <a:avLst/>
          </a:prstGeom>
        </p:spPr>
      </p:pic>
    </p:spTree>
    <p:extLst>
      <p:ext uri="{BB962C8B-B14F-4D97-AF65-F5344CB8AC3E}">
        <p14:creationId xmlns:p14="http://schemas.microsoft.com/office/powerpoint/2010/main" val="725621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F2BA7-50D3-0B3E-9751-C5929136732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2144" y="228600"/>
            <a:ext cx="11671618" cy="6335486"/>
          </a:xfrm>
          <a:prstGeom prst="rect">
            <a:avLst/>
          </a:prstGeom>
        </p:spPr>
      </p:pic>
      <p:sp>
        <p:nvSpPr>
          <p:cNvPr id="4" name="TextBox 3">
            <a:extLst>
              <a:ext uri="{FF2B5EF4-FFF2-40B4-BE49-F238E27FC236}">
                <a16:creationId xmlns:a16="http://schemas.microsoft.com/office/drawing/2014/main" id="{59990C96-7C2E-8814-ED70-DEF01AAD2F25}"/>
              </a:ext>
            </a:extLst>
          </p:cNvPr>
          <p:cNvSpPr txBox="1"/>
          <p:nvPr/>
        </p:nvSpPr>
        <p:spPr>
          <a:xfrm>
            <a:off x="4936671" y="850678"/>
            <a:ext cx="2362200" cy="1200329"/>
          </a:xfrm>
          <a:prstGeom prst="rect">
            <a:avLst/>
          </a:prstGeom>
          <a:noFill/>
        </p:spPr>
        <p:txBody>
          <a:bodyPr wrap="square" rtlCol="0">
            <a:spAutoFit/>
          </a:bodyPr>
          <a:lstStyle/>
          <a:p>
            <a:r>
              <a:rPr lang="en-AU" sz="7200" b="1" dirty="0">
                <a:solidFill>
                  <a:srgbClr val="FFFF00"/>
                </a:solidFill>
              </a:rPr>
              <a:t>MLA:</a:t>
            </a:r>
          </a:p>
        </p:txBody>
      </p:sp>
      <p:sp>
        <p:nvSpPr>
          <p:cNvPr id="6" name="TextBox 5">
            <a:extLst>
              <a:ext uri="{FF2B5EF4-FFF2-40B4-BE49-F238E27FC236}">
                <a16:creationId xmlns:a16="http://schemas.microsoft.com/office/drawing/2014/main" id="{4C895B84-957F-B828-F3BC-ECB5730EBCD1}"/>
              </a:ext>
            </a:extLst>
          </p:cNvPr>
          <p:cNvSpPr txBox="1"/>
          <p:nvPr/>
        </p:nvSpPr>
        <p:spPr>
          <a:xfrm>
            <a:off x="1785258" y="2051007"/>
            <a:ext cx="8478415" cy="769441"/>
          </a:xfrm>
          <a:prstGeom prst="rect">
            <a:avLst/>
          </a:prstGeom>
          <a:noFill/>
        </p:spPr>
        <p:txBody>
          <a:bodyPr wrap="square" rtlCol="0">
            <a:spAutoFit/>
          </a:bodyPr>
          <a:lstStyle/>
          <a:p>
            <a:r>
              <a:rPr lang="en-AU" sz="4400" b="1" dirty="0">
                <a:solidFill>
                  <a:srgbClr val="FFFF00"/>
                </a:solidFill>
              </a:rPr>
              <a:t>MACHINE LEARNING ALGORITHMS.</a:t>
            </a:r>
          </a:p>
        </p:txBody>
      </p:sp>
      <p:sp>
        <p:nvSpPr>
          <p:cNvPr id="2" name="TextBox 1">
            <a:extLst>
              <a:ext uri="{FF2B5EF4-FFF2-40B4-BE49-F238E27FC236}">
                <a16:creationId xmlns:a16="http://schemas.microsoft.com/office/drawing/2014/main" id="{CA6B2EF1-E777-2933-E2BC-083F2E1C277B}"/>
              </a:ext>
            </a:extLst>
          </p:cNvPr>
          <p:cNvSpPr txBox="1"/>
          <p:nvPr/>
        </p:nvSpPr>
        <p:spPr>
          <a:xfrm>
            <a:off x="1785258" y="3283993"/>
            <a:ext cx="8089642" cy="1631216"/>
          </a:xfrm>
          <a:prstGeom prst="rect">
            <a:avLst/>
          </a:prstGeom>
          <a:noFill/>
        </p:spPr>
        <p:txBody>
          <a:bodyPr wrap="square" rtlCol="0">
            <a:spAutoFit/>
          </a:bodyPr>
          <a:lstStyle/>
          <a:p>
            <a:pPr algn="just"/>
            <a:r>
              <a:rPr lang="en-AU" sz="2000" b="1" dirty="0">
                <a:solidFill>
                  <a:srgbClr val="FF0000"/>
                </a:solidFill>
              </a:rPr>
              <a:t>The MLA has been performed on different algorithms or models base on-</a:t>
            </a:r>
          </a:p>
          <a:p>
            <a:pPr algn="just"/>
            <a:r>
              <a:rPr lang="en-AU" sz="2000" b="1" dirty="0">
                <a:solidFill>
                  <a:srgbClr val="FF0000"/>
                </a:solidFill>
              </a:rPr>
              <a:t>1. The accuracy of positive prediction is measured on precision.</a:t>
            </a:r>
          </a:p>
          <a:p>
            <a:pPr algn="just"/>
            <a:r>
              <a:rPr lang="en-AU" sz="2000" b="1" dirty="0">
                <a:solidFill>
                  <a:srgbClr val="FF0000"/>
                </a:solidFill>
              </a:rPr>
              <a:t>2. Recall is the proportion of correctly predicated actual positives.</a:t>
            </a:r>
          </a:p>
          <a:p>
            <a:pPr algn="just"/>
            <a:r>
              <a:rPr lang="en-AU" sz="2000" b="1" dirty="0">
                <a:solidFill>
                  <a:srgbClr val="FF0000"/>
                </a:solidFill>
              </a:rPr>
              <a:t>3. The accuracy is the overall accuracy of the classifier.</a:t>
            </a:r>
          </a:p>
          <a:p>
            <a:pPr algn="just"/>
            <a:r>
              <a:rPr lang="en-AU" sz="2000" b="1" dirty="0">
                <a:solidFill>
                  <a:srgbClr val="FF0000"/>
                </a:solidFill>
              </a:rPr>
              <a:t>4. F1-score is the harmonic mean of precision and recall.</a:t>
            </a:r>
          </a:p>
        </p:txBody>
      </p:sp>
    </p:spTree>
    <p:extLst>
      <p:ext uri="{BB962C8B-B14F-4D97-AF65-F5344CB8AC3E}">
        <p14:creationId xmlns:p14="http://schemas.microsoft.com/office/powerpoint/2010/main" val="1009687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2D75DB-2EBD-C4A3-9C0C-84489DE76D4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1257" y="279918"/>
            <a:ext cx="11635274" cy="6298164"/>
          </a:xfrm>
          <a:prstGeom prst="rect">
            <a:avLst/>
          </a:prstGeom>
        </p:spPr>
      </p:pic>
      <p:sp>
        <p:nvSpPr>
          <p:cNvPr id="4" name="TextBox 3">
            <a:extLst>
              <a:ext uri="{FF2B5EF4-FFF2-40B4-BE49-F238E27FC236}">
                <a16:creationId xmlns:a16="http://schemas.microsoft.com/office/drawing/2014/main" id="{185D6B4A-8EC2-B2A3-ADE7-1167EB0BE3F2}"/>
              </a:ext>
            </a:extLst>
          </p:cNvPr>
          <p:cNvSpPr txBox="1"/>
          <p:nvPr/>
        </p:nvSpPr>
        <p:spPr>
          <a:xfrm>
            <a:off x="541175" y="550506"/>
            <a:ext cx="3862873" cy="400110"/>
          </a:xfrm>
          <a:prstGeom prst="rect">
            <a:avLst/>
          </a:prstGeom>
          <a:noFill/>
        </p:spPr>
        <p:txBody>
          <a:bodyPr wrap="square" rtlCol="0">
            <a:spAutoFit/>
          </a:bodyPr>
          <a:lstStyle/>
          <a:p>
            <a:r>
              <a:rPr lang="en-AU" sz="2000" b="1" dirty="0"/>
              <a:t>1. DECISION TREE CLASSIFIER:</a:t>
            </a:r>
          </a:p>
        </p:txBody>
      </p:sp>
      <p:pic>
        <p:nvPicPr>
          <p:cNvPr id="6" name="Picture 5">
            <a:extLst>
              <a:ext uri="{FF2B5EF4-FFF2-40B4-BE49-F238E27FC236}">
                <a16:creationId xmlns:a16="http://schemas.microsoft.com/office/drawing/2014/main" id="{1810798F-18F5-F7B1-1C65-FA29C19C6A2C}"/>
              </a:ext>
            </a:extLst>
          </p:cNvPr>
          <p:cNvPicPr>
            <a:picLocks noChangeAspect="1"/>
          </p:cNvPicPr>
          <p:nvPr/>
        </p:nvPicPr>
        <p:blipFill>
          <a:blip r:embed="rId4"/>
          <a:stretch>
            <a:fillRect/>
          </a:stretch>
        </p:blipFill>
        <p:spPr>
          <a:xfrm>
            <a:off x="541175" y="1138493"/>
            <a:ext cx="4683968" cy="3106936"/>
          </a:xfrm>
          <a:prstGeom prst="rect">
            <a:avLst/>
          </a:prstGeom>
        </p:spPr>
      </p:pic>
      <p:pic>
        <p:nvPicPr>
          <p:cNvPr id="8" name="Picture 7">
            <a:extLst>
              <a:ext uri="{FF2B5EF4-FFF2-40B4-BE49-F238E27FC236}">
                <a16:creationId xmlns:a16="http://schemas.microsoft.com/office/drawing/2014/main" id="{33C7077A-2E54-A5CA-F108-E1C5CCDDDE50}"/>
              </a:ext>
            </a:extLst>
          </p:cNvPr>
          <p:cNvPicPr>
            <a:picLocks noChangeAspect="1"/>
          </p:cNvPicPr>
          <p:nvPr/>
        </p:nvPicPr>
        <p:blipFill>
          <a:blip r:embed="rId5"/>
          <a:stretch>
            <a:fillRect/>
          </a:stretch>
        </p:blipFill>
        <p:spPr>
          <a:xfrm>
            <a:off x="5505061" y="659876"/>
            <a:ext cx="6052201" cy="3585553"/>
          </a:xfrm>
          <a:prstGeom prst="rect">
            <a:avLst/>
          </a:prstGeom>
        </p:spPr>
      </p:pic>
      <p:sp>
        <p:nvSpPr>
          <p:cNvPr id="9" name="TextBox 8">
            <a:extLst>
              <a:ext uri="{FF2B5EF4-FFF2-40B4-BE49-F238E27FC236}">
                <a16:creationId xmlns:a16="http://schemas.microsoft.com/office/drawing/2014/main" id="{59A93613-45AD-04BF-A423-8E99FA608402}"/>
              </a:ext>
            </a:extLst>
          </p:cNvPr>
          <p:cNvSpPr txBox="1"/>
          <p:nvPr/>
        </p:nvSpPr>
        <p:spPr>
          <a:xfrm>
            <a:off x="657468" y="5094514"/>
            <a:ext cx="11005797" cy="707886"/>
          </a:xfrm>
          <a:prstGeom prst="rect">
            <a:avLst/>
          </a:prstGeom>
          <a:noFill/>
        </p:spPr>
        <p:txBody>
          <a:bodyPr wrap="square" rtlCol="0">
            <a:spAutoFit/>
          </a:bodyPr>
          <a:lstStyle/>
          <a:p>
            <a:r>
              <a:rPr lang="en-AU" sz="2000" b="1" dirty="0"/>
              <a:t>We can see from the above the accuracy of the model is 0.681, the area under the ROC is 0.611 and F1 score is 0.423.</a:t>
            </a:r>
          </a:p>
        </p:txBody>
      </p:sp>
    </p:spTree>
    <p:extLst>
      <p:ext uri="{BB962C8B-B14F-4D97-AF65-F5344CB8AC3E}">
        <p14:creationId xmlns:p14="http://schemas.microsoft.com/office/powerpoint/2010/main" val="3892343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33877E-ED46-3ABC-D557-B3867E8B6B6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4524" y="282804"/>
            <a:ext cx="11719762" cy="6353666"/>
          </a:xfrm>
          <a:prstGeom prst="rect">
            <a:avLst/>
          </a:prstGeom>
        </p:spPr>
      </p:pic>
      <p:sp>
        <p:nvSpPr>
          <p:cNvPr id="4" name="TextBox 3">
            <a:extLst>
              <a:ext uri="{FF2B5EF4-FFF2-40B4-BE49-F238E27FC236}">
                <a16:creationId xmlns:a16="http://schemas.microsoft.com/office/drawing/2014/main" id="{EFD9F162-29F7-FAB9-D457-E3952FC60BC1}"/>
              </a:ext>
            </a:extLst>
          </p:cNvPr>
          <p:cNvSpPr txBox="1"/>
          <p:nvPr/>
        </p:nvSpPr>
        <p:spPr>
          <a:xfrm>
            <a:off x="541175" y="550506"/>
            <a:ext cx="3862873" cy="400110"/>
          </a:xfrm>
          <a:prstGeom prst="rect">
            <a:avLst/>
          </a:prstGeom>
          <a:noFill/>
        </p:spPr>
        <p:txBody>
          <a:bodyPr wrap="square" rtlCol="0">
            <a:spAutoFit/>
          </a:bodyPr>
          <a:lstStyle/>
          <a:p>
            <a:r>
              <a:rPr lang="en-AU" sz="2000" b="1" dirty="0">
                <a:solidFill>
                  <a:schemeClr val="bg2"/>
                </a:solidFill>
              </a:rPr>
              <a:t>2. RANDOM FROEST CLASSIFIER:</a:t>
            </a:r>
          </a:p>
        </p:txBody>
      </p:sp>
      <p:pic>
        <p:nvPicPr>
          <p:cNvPr id="6" name="Picture 5">
            <a:extLst>
              <a:ext uri="{FF2B5EF4-FFF2-40B4-BE49-F238E27FC236}">
                <a16:creationId xmlns:a16="http://schemas.microsoft.com/office/drawing/2014/main" id="{607D1E84-D8C5-F81F-8793-026195036979}"/>
              </a:ext>
            </a:extLst>
          </p:cNvPr>
          <p:cNvPicPr>
            <a:picLocks noChangeAspect="1"/>
          </p:cNvPicPr>
          <p:nvPr/>
        </p:nvPicPr>
        <p:blipFill>
          <a:blip r:embed="rId4"/>
          <a:stretch>
            <a:fillRect/>
          </a:stretch>
        </p:blipFill>
        <p:spPr>
          <a:xfrm>
            <a:off x="657468" y="1177916"/>
            <a:ext cx="4437046" cy="3196120"/>
          </a:xfrm>
          <a:prstGeom prst="rect">
            <a:avLst/>
          </a:prstGeom>
        </p:spPr>
      </p:pic>
      <p:pic>
        <p:nvPicPr>
          <p:cNvPr id="8" name="Picture 7">
            <a:extLst>
              <a:ext uri="{FF2B5EF4-FFF2-40B4-BE49-F238E27FC236}">
                <a16:creationId xmlns:a16="http://schemas.microsoft.com/office/drawing/2014/main" id="{88564AE8-F1BF-CD6D-0EF4-8D41D14B1484}"/>
              </a:ext>
            </a:extLst>
          </p:cNvPr>
          <p:cNvPicPr>
            <a:picLocks noChangeAspect="1"/>
          </p:cNvPicPr>
          <p:nvPr/>
        </p:nvPicPr>
        <p:blipFill>
          <a:blip r:embed="rId5"/>
          <a:stretch>
            <a:fillRect/>
          </a:stretch>
        </p:blipFill>
        <p:spPr>
          <a:xfrm>
            <a:off x="5534269" y="650449"/>
            <a:ext cx="6000264" cy="3723587"/>
          </a:xfrm>
          <a:prstGeom prst="rect">
            <a:avLst/>
          </a:prstGeom>
        </p:spPr>
      </p:pic>
      <p:sp>
        <p:nvSpPr>
          <p:cNvPr id="9" name="TextBox 8">
            <a:extLst>
              <a:ext uri="{FF2B5EF4-FFF2-40B4-BE49-F238E27FC236}">
                <a16:creationId xmlns:a16="http://schemas.microsoft.com/office/drawing/2014/main" id="{D4394498-D633-62FE-56F0-1D8EBCF87895}"/>
              </a:ext>
            </a:extLst>
          </p:cNvPr>
          <p:cNvSpPr txBox="1"/>
          <p:nvPr/>
        </p:nvSpPr>
        <p:spPr>
          <a:xfrm>
            <a:off x="657468" y="5094514"/>
            <a:ext cx="11005797" cy="707886"/>
          </a:xfrm>
          <a:prstGeom prst="rect">
            <a:avLst/>
          </a:prstGeom>
          <a:noFill/>
        </p:spPr>
        <p:txBody>
          <a:bodyPr wrap="square" rtlCol="0">
            <a:spAutoFit/>
          </a:bodyPr>
          <a:lstStyle/>
          <a:p>
            <a:r>
              <a:rPr lang="en-AU" sz="2000" dirty="0">
                <a:solidFill>
                  <a:schemeClr val="bg2"/>
                </a:solidFill>
              </a:rPr>
              <a:t>We can see from the above the accuracy of the model is 0.691, the area under the ROC is 0.609 and F1 score is 0.393.</a:t>
            </a:r>
          </a:p>
        </p:txBody>
      </p:sp>
    </p:spTree>
    <p:extLst>
      <p:ext uri="{BB962C8B-B14F-4D97-AF65-F5344CB8AC3E}">
        <p14:creationId xmlns:p14="http://schemas.microsoft.com/office/powerpoint/2010/main" val="405003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45726E-15EB-AE7D-AFB6-4743CEFAC26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0372" y="251927"/>
            <a:ext cx="11691256" cy="6382137"/>
          </a:xfrm>
          <a:prstGeom prst="rect">
            <a:avLst/>
          </a:prstGeom>
        </p:spPr>
      </p:pic>
      <p:sp>
        <p:nvSpPr>
          <p:cNvPr id="4" name="TextBox 3">
            <a:extLst>
              <a:ext uri="{FF2B5EF4-FFF2-40B4-BE49-F238E27FC236}">
                <a16:creationId xmlns:a16="http://schemas.microsoft.com/office/drawing/2014/main" id="{C3BF6C75-0BB6-B831-40BF-368E71F996B6}"/>
              </a:ext>
            </a:extLst>
          </p:cNvPr>
          <p:cNvSpPr txBox="1"/>
          <p:nvPr/>
        </p:nvSpPr>
        <p:spPr>
          <a:xfrm>
            <a:off x="541175" y="550506"/>
            <a:ext cx="3862873" cy="400110"/>
          </a:xfrm>
          <a:prstGeom prst="rect">
            <a:avLst/>
          </a:prstGeom>
          <a:noFill/>
        </p:spPr>
        <p:txBody>
          <a:bodyPr wrap="square" rtlCol="0">
            <a:spAutoFit/>
          </a:bodyPr>
          <a:lstStyle/>
          <a:p>
            <a:r>
              <a:rPr lang="en-AU" sz="2000" b="1" dirty="0">
                <a:solidFill>
                  <a:schemeClr val="bg2"/>
                </a:solidFill>
              </a:rPr>
              <a:t>3. NAÏVE BAYES CLASSIFIER:</a:t>
            </a:r>
          </a:p>
        </p:txBody>
      </p:sp>
      <p:pic>
        <p:nvPicPr>
          <p:cNvPr id="6" name="Picture 5">
            <a:extLst>
              <a:ext uri="{FF2B5EF4-FFF2-40B4-BE49-F238E27FC236}">
                <a16:creationId xmlns:a16="http://schemas.microsoft.com/office/drawing/2014/main" id="{E6188701-3E7E-7BDE-7E3F-BCFB264CCF62}"/>
              </a:ext>
            </a:extLst>
          </p:cNvPr>
          <p:cNvPicPr>
            <a:picLocks noChangeAspect="1"/>
          </p:cNvPicPr>
          <p:nvPr/>
        </p:nvPicPr>
        <p:blipFill>
          <a:blip r:embed="rId4"/>
          <a:stretch>
            <a:fillRect/>
          </a:stretch>
        </p:blipFill>
        <p:spPr>
          <a:xfrm>
            <a:off x="541175" y="1408921"/>
            <a:ext cx="4460033" cy="3163079"/>
          </a:xfrm>
          <a:prstGeom prst="rect">
            <a:avLst/>
          </a:prstGeom>
        </p:spPr>
      </p:pic>
      <p:pic>
        <p:nvPicPr>
          <p:cNvPr id="8" name="Picture 7">
            <a:extLst>
              <a:ext uri="{FF2B5EF4-FFF2-40B4-BE49-F238E27FC236}">
                <a16:creationId xmlns:a16="http://schemas.microsoft.com/office/drawing/2014/main" id="{566150B8-B99A-94C5-3F59-1846F67890BF}"/>
              </a:ext>
            </a:extLst>
          </p:cNvPr>
          <p:cNvPicPr>
            <a:picLocks noChangeAspect="1"/>
          </p:cNvPicPr>
          <p:nvPr/>
        </p:nvPicPr>
        <p:blipFill>
          <a:blip r:embed="rId5"/>
          <a:stretch>
            <a:fillRect/>
          </a:stretch>
        </p:blipFill>
        <p:spPr>
          <a:xfrm>
            <a:off x="5292011" y="709128"/>
            <a:ext cx="6265251" cy="3862872"/>
          </a:xfrm>
          <a:prstGeom prst="rect">
            <a:avLst/>
          </a:prstGeom>
        </p:spPr>
      </p:pic>
      <p:sp>
        <p:nvSpPr>
          <p:cNvPr id="11" name="TextBox 10">
            <a:extLst>
              <a:ext uri="{FF2B5EF4-FFF2-40B4-BE49-F238E27FC236}">
                <a16:creationId xmlns:a16="http://schemas.microsoft.com/office/drawing/2014/main" id="{95457B42-3618-442A-F562-6EE555454FBD}"/>
              </a:ext>
            </a:extLst>
          </p:cNvPr>
          <p:cNvSpPr txBox="1"/>
          <p:nvPr/>
        </p:nvSpPr>
        <p:spPr>
          <a:xfrm>
            <a:off x="657468" y="5094514"/>
            <a:ext cx="11005797" cy="400110"/>
          </a:xfrm>
          <a:prstGeom prst="rect">
            <a:avLst/>
          </a:prstGeom>
          <a:noFill/>
        </p:spPr>
        <p:txBody>
          <a:bodyPr wrap="square" rtlCol="0">
            <a:spAutoFit/>
          </a:bodyPr>
          <a:lstStyle/>
          <a:p>
            <a:r>
              <a:rPr lang="en-AU" sz="2000" dirty="0">
                <a:solidFill>
                  <a:schemeClr val="bg2"/>
                </a:solidFill>
              </a:rPr>
              <a:t>We can see from the above the accuracy of the model is 0.620 and F1 score is 0.394.</a:t>
            </a:r>
          </a:p>
        </p:txBody>
      </p:sp>
    </p:spTree>
    <p:extLst>
      <p:ext uri="{BB962C8B-B14F-4D97-AF65-F5344CB8AC3E}">
        <p14:creationId xmlns:p14="http://schemas.microsoft.com/office/powerpoint/2010/main" val="2946267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B501D-8B8D-21D2-9F14-58639D6061E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5273" y="245097"/>
            <a:ext cx="11747241" cy="6381946"/>
          </a:xfrm>
          <a:prstGeom prst="rect">
            <a:avLst/>
          </a:prstGeom>
        </p:spPr>
      </p:pic>
      <p:sp>
        <p:nvSpPr>
          <p:cNvPr id="6" name="TextBox 5">
            <a:extLst>
              <a:ext uri="{FF2B5EF4-FFF2-40B4-BE49-F238E27FC236}">
                <a16:creationId xmlns:a16="http://schemas.microsoft.com/office/drawing/2014/main" id="{EB32A028-AA36-AEDA-972A-8E96350DC932}"/>
              </a:ext>
            </a:extLst>
          </p:cNvPr>
          <p:cNvSpPr txBox="1"/>
          <p:nvPr/>
        </p:nvSpPr>
        <p:spPr>
          <a:xfrm>
            <a:off x="541175" y="550506"/>
            <a:ext cx="3862873" cy="400110"/>
          </a:xfrm>
          <a:prstGeom prst="rect">
            <a:avLst/>
          </a:prstGeom>
          <a:noFill/>
        </p:spPr>
        <p:txBody>
          <a:bodyPr wrap="square" rtlCol="0">
            <a:spAutoFit/>
          </a:bodyPr>
          <a:lstStyle/>
          <a:p>
            <a:r>
              <a:rPr lang="en-AU" sz="2000" b="1" dirty="0">
                <a:solidFill>
                  <a:schemeClr val="bg2"/>
                </a:solidFill>
              </a:rPr>
              <a:t>4. SVM CLASSIFIER:</a:t>
            </a:r>
          </a:p>
        </p:txBody>
      </p:sp>
      <p:pic>
        <p:nvPicPr>
          <p:cNvPr id="8" name="Picture 7">
            <a:extLst>
              <a:ext uri="{FF2B5EF4-FFF2-40B4-BE49-F238E27FC236}">
                <a16:creationId xmlns:a16="http://schemas.microsoft.com/office/drawing/2014/main" id="{1C5EA440-3C93-A257-5A23-A2B98E8D79F6}"/>
              </a:ext>
            </a:extLst>
          </p:cNvPr>
          <p:cNvPicPr>
            <a:picLocks noChangeAspect="1"/>
          </p:cNvPicPr>
          <p:nvPr/>
        </p:nvPicPr>
        <p:blipFill>
          <a:blip r:embed="rId4"/>
          <a:stretch>
            <a:fillRect/>
          </a:stretch>
        </p:blipFill>
        <p:spPr>
          <a:xfrm>
            <a:off x="562946" y="1314511"/>
            <a:ext cx="4578221" cy="2930918"/>
          </a:xfrm>
          <a:prstGeom prst="rect">
            <a:avLst/>
          </a:prstGeom>
        </p:spPr>
      </p:pic>
      <p:pic>
        <p:nvPicPr>
          <p:cNvPr id="12" name="Picture 11">
            <a:extLst>
              <a:ext uri="{FF2B5EF4-FFF2-40B4-BE49-F238E27FC236}">
                <a16:creationId xmlns:a16="http://schemas.microsoft.com/office/drawing/2014/main" id="{EAED02E1-BD75-45BD-D9D3-CF4E8583CB92}"/>
              </a:ext>
            </a:extLst>
          </p:cNvPr>
          <p:cNvPicPr>
            <a:picLocks noChangeAspect="1"/>
          </p:cNvPicPr>
          <p:nvPr/>
        </p:nvPicPr>
        <p:blipFill>
          <a:blip r:embed="rId5"/>
          <a:stretch>
            <a:fillRect/>
          </a:stretch>
        </p:blipFill>
        <p:spPr>
          <a:xfrm>
            <a:off x="5691673" y="550506"/>
            <a:ext cx="5859625" cy="388654"/>
          </a:xfrm>
          <a:prstGeom prst="rect">
            <a:avLst/>
          </a:prstGeom>
        </p:spPr>
      </p:pic>
      <p:pic>
        <p:nvPicPr>
          <p:cNvPr id="14" name="Picture 13">
            <a:extLst>
              <a:ext uri="{FF2B5EF4-FFF2-40B4-BE49-F238E27FC236}">
                <a16:creationId xmlns:a16="http://schemas.microsoft.com/office/drawing/2014/main" id="{A3C085E6-6305-7354-3B86-4B28622695C1}"/>
              </a:ext>
            </a:extLst>
          </p:cNvPr>
          <p:cNvPicPr>
            <a:picLocks noChangeAspect="1"/>
          </p:cNvPicPr>
          <p:nvPr/>
        </p:nvPicPr>
        <p:blipFill>
          <a:blip r:embed="rId6"/>
          <a:stretch>
            <a:fillRect/>
          </a:stretch>
        </p:blipFill>
        <p:spPr>
          <a:xfrm>
            <a:off x="5691673" y="958632"/>
            <a:ext cx="5859625" cy="3286798"/>
          </a:xfrm>
          <a:prstGeom prst="rect">
            <a:avLst/>
          </a:prstGeom>
        </p:spPr>
      </p:pic>
      <p:sp>
        <p:nvSpPr>
          <p:cNvPr id="15" name="TextBox 14">
            <a:extLst>
              <a:ext uri="{FF2B5EF4-FFF2-40B4-BE49-F238E27FC236}">
                <a16:creationId xmlns:a16="http://schemas.microsoft.com/office/drawing/2014/main" id="{E906FE8C-25B4-AE8B-A3AE-14E78FC35056}"/>
              </a:ext>
            </a:extLst>
          </p:cNvPr>
          <p:cNvSpPr txBox="1"/>
          <p:nvPr/>
        </p:nvSpPr>
        <p:spPr>
          <a:xfrm>
            <a:off x="657468" y="5094514"/>
            <a:ext cx="11005797" cy="707886"/>
          </a:xfrm>
          <a:prstGeom prst="rect">
            <a:avLst/>
          </a:prstGeom>
          <a:noFill/>
        </p:spPr>
        <p:txBody>
          <a:bodyPr wrap="square" rtlCol="0">
            <a:spAutoFit/>
          </a:bodyPr>
          <a:lstStyle/>
          <a:p>
            <a:r>
              <a:rPr lang="en-AU" sz="2000" dirty="0">
                <a:solidFill>
                  <a:schemeClr val="bg2"/>
                </a:solidFill>
              </a:rPr>
              <a:t>We can see from the above the accuracy of the model is 0.683, the area under the ROC is 0.591 and F1 score is 0.418.</a:t>
            </a:r>
          </a:p>
        </p:txBody>
      </p:sp>
    </p:spTree>
    <p:extLst>
      <p:ext uri="{BB962C8B-B14F-4D97-AF65-F5344CB8AC3E}">
        <p14:creationId xmlns:p14="http://schemas.microsoft.com/office/powerpoint/2010/main" val="3908843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1F205E-20E4-3B51-92FA-23076A0AF3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8363" y="223935"/>
            <a:ext cx="11635273" cy="6428792"/>
          </a:xfrm>
          <a:prstGeom prst="rect">
            <a:avLst/>
          </a:prstGeom>
        </p:spPr>
      </p:pic>
      <p:sp>
        <p:nvSpPr>
          <p:cNvPr id="8" name="TextBox 7">
            <a:extLst>
              <a:ext uri="{FF2B5EF4-FFF2-40B4-BE49-F238E27FC236}">
                <a16:creationId xmlns:a16="http://schemas.microsoft.com/office/drawing/2014/main" id="{5641632F-F08E-B8BC-07B9-2F2A99EA7EFF}"/>
              </a:ext>
            </a:extLst>
          </p:cNvPr>
          <p:cNvSpPr txBox="1"/>
          <p:nvPr/>
        </p:nvSpPr>
        <p:spPr>
          <a:xfrm>
            <a:off x="541175" y="550506"/>
            <a:ext cx="4297525" cy="400110"/>
          </a:xfrm>
          <a:prstGeom prst="rect">
            <a:avLst/>
          </a:prstGeom>
          <a:noFill/>
        </p:spPr>
        <p:txBody>
          <a:bodyPr wrap="square" rtlCol="0">
            <a:spAutoFit/>
          </a:bodyPr>
          <a:lstStyle/>
          <a:p>
            <a:r>
              <a:rPr lang="en-AU" sz="2000" b="1" dirty="0">
                <a:solidFill>
                  <a:schemeClr val="bg2"/>
                </a:solidFill>
              </a:rPr>
              <a:t>5. GRADIENT BOOSTING CLASSIFIER:</a:t>
            </a:r>
          </a:p>
        </p:txBody>
      </p:sp>
      <p:pic>
        <p:nvPicPr>
          <p:cNvPr id="10" name="Picture 9">
            <a:extLst>
              <a:ext uri="{FF2B5EF4-FFF2-40B4-BE49-F238E27FC236}">
                <a16:creationId xmlns:a16="http://schemas.microsoft.com/office/drawing/2014/main" id="{592EEC9C-C718-1DFC-09FB-782263B06A59}"/>
              </a:ext>
            </a:extLst>
          </p:cNvPr>
          <p:cNvPicPr>
            <a:picLocks noChangeAspect="1"/>
          </p:cNvPicPr>
          <p:nvPr/>
        </p:nvPicPr>
        <p:blipFill>
          <a:blip r:embed="rId4"/>
          <a:stretch>
            <a:fillRect/>
          </a:stretch>
        </p:blipFill>
        <p:spPr>
          <a:xfrm>
            <a:off x="643789" y="1219036"/>
            <a:ext cx="4450725" cy="3250327"/>
          </a:xfrm>
          <a:prstGeom prst="rect">
            <a:avLst/>
          </a:prstGeom>
        </p:spPr>
      </p:pic>
      <p:pic>
        <p:nvPicPr>
          <p:cNvPr id="12" name="Picture 11">
            <a:extLst>
              <a:ext uri="{FF2B5EF4-FFF2-40B4-BE49-F238E27FC236}">
                <a16:creationId xmlns:a16="http://schemas.microsoft.com/office/drawing/2014/main" id="{2A1923DB-D60C-0133-3285-372F80B77C10}"/>
              </a:ext>
            </a:extLst>
          </p:cNvPr>
          <p:cNvPicPr>
            <a:picLocks noChangeAspect="1"/>
          </p:cNvPicPr>
          <p:nvPr/>
        </p:nvPicPr>
        <p:blipFill>
          <a:blip r:embed="rId5"/>
          <a:stretch>
            <a:fillRect/>
          </a:stretch>
        </p:blipFill>
        <p:spPr>
          <a:xfrm>
            <a:off x="5459940" y="550506"/>
            <a:ext cx="6088271" cy="3918857"/>
          </a:xfrm>
          <a:prstGeom prst="rect">
            <a:avLst/>
          </a:prstGeom>
        </p:spPr>
      </p:pic>
      <p:sp>
        <p:nvSpPr>
          <p:cNvPr id="13" name="TextBox 12">
            <a:extLst>
              <a:ext uri="{FF2B5EF4-FFF2-40B4-BE49-F238E27FC236}">
                <a16:creationId xmlns:a16="http://schemas.microsoft.com/office/drawing/2014/main" id="{950DD1D7-E1A6-12E7-DC8C-2007B6CD0303}"/>
              </a:ext>
            </a:extLst>
          </p:cNvPr>
          <p:cNvSpPr txBox="1"/>
          <p:nvPr/>
        </p:nvSpPr>
        <p:spPr>
          <a:xfrm>
            <a:off x="657468" y="5094514"/>
            <a:ext cx="11005797" cy="707886"/>
          </a:xfrm>
          <a:prstGeom prst="rect">
            <a:avLst/>
          </a:prstGeom>
          <a:noFill/>
        </p:spPr>
        <p:txBody>
          <a:bodyPr wrap="square" rtlCol="0">
            <a:spAutoFit/>
          </a:bodyPr>
          <a:lstStyle/>
          <a:p>
            <a:r>
              <a:rPr lang="en-AU" sz="2000" dirty="0">
                <a:solidFill>
                  <a:schemeClr val="bg2"/>
                </a:solidFill>
              </a:rPr>
              <a:t>We can see from the above the accuracy of the model is 0.687, the area under the ROC is 0.595 and F1 score is 0.396.</a:t>
            </a:r>
          </a:p>
        </p:txBody>
      </p:sp>
    </p:spTree>
    <p:extLst>
      <p:ext uri="{BB962C8B-B14F-4D97-AF65-F5344CB8AC3E}">
        <p14:creationId xmlns:p14="http://schemas.microsoft.com/office/powerpoint/2010/main" val="2806303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B0C150-F4E6-491C-2C97-EEFEF51783D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9366" y="320510"/>
            <a:ext cx="11576114" cy="6268826"/>
          </a:xfrm>
          <a:prstGeom prst="rect">
            <a:avLst/>
          </a:prstGeom>
        </p:spPr>
      </p:pic>
      <p:sp>
        <p:nvSpPr>
          <p:cNvPr id="5" name="TextBox 4">
            <a:extLst>
              <a:ext uri="{FF2B5EF4-FFF2-40B4-BE49-F238E27FC236}">
                <a16:creationId xmlns:a16="http://schemas.microsoft.com/office/drawing/2014/main" id="{1819B865-25CD-9303-0CD2-4EFCEE671CB1}"/>
              </a:ext>
            </a:extLst>
          </p:cNvPr>
          <p:cNvSpPr txBox="1"/>
          <p:nvPr/>
        </p:nvSpPr>
        <p:spPr>
          <a:xfrm>
            <a:off x="923826" y="575035"/>
            <a:ext cx="9653048" cy="461665"/>
          </a:xfrm>
          <a:prstGeom prst="rect">
            <a:avLst/>
          </a:prstGeom>
          <a:noFill/>
        </p:spPr>
        <p:txBody>
          <a:bodyPr wrap="square" rtlCol="0">
            <a:spAutoFit/>
          </a:bodyPr>
          <a:lstStyle/>
          <a:p>
            <a:r>
              <a:rPr lang="en-AU" sz="2400" b="1" dirty="0">
                <a:solidFill>
                  <a:srgbClr val="FFC000"/>
                </a:solidFill>
              </a:rPr>
              <a:t>COMBINE REPORT OF ALL MODELS AND THEIR RESULTS WITH BEST:</a:t>
            </a:r>
          </a:p>
        </p:txBody>
      </p:sp>
      <p:sp>
        <p:nvSpPr>
          <p:cNvPr id="10" name="TextBox 9">
            <a:extLst>
              <a:ext uri="{FF2B5EF4-FFF2-40B4-BE49-F238E27FC236}">
                <a16:creationId xmlns:a16="http://schemas.microsoft.com/office/drawing/2014/main" id="{F3C5C195-B6E5-7EC5-C8FB-10F0EF9FCE68}"/>
              </a:ext>
            </a:extLst>
          </p:cNvPr>
          <p:cNvSpPr txBox="1"/>
          <p:nvPr/>
        </p:nvSpPr>
        <p:spPr>
          <a:xfrm>
            <a:off x="923826" y="4410533"/>
            <a:ext cx="9935852" cy="2215991"/>
          </a:xfrm>
          <a:prstGeom prst="rect">
            <a:avLst/>
          </a:prstGeom>
          <a:noFill/>
        </p:spPr>
        <p:txBody>
          <a:bodyPr wrap="square" rtlCol="0">
            <a:spAutoFit/>
          </a:bodyPr>
          <a:lstStyle/>
          <a:p>
            <a:pPr algn="just"/>
            <a:r>
              <a:rPr lang="en-AU" sz="2000" b="1" dirty="0">
                <a:solidFill>
                  <a:srgbClr val="FFFF00"/>
                </a:solidFill>
              </a:rPr>
              <a:t>We can see from the above chart that ‘Random Forest Classifier’ is the highest accuracy  0.691 and also very close ‘Decision tree classifier’ is 0.681, ‘SVM’ is 0.63 and ‘Gradient Boosting Classifier’ is 0.687 </a:t>
            </a:r>
            <a:r>
              <a:rPr lang="en-US" sz="2000" b="1" dirty="0">
                <a:solidFill>
                  <a:srgbClr val="FFFF00"/>
                </a:solidFill>
              </a:rPr>
              <a:t>on the train data set which are indicating a through of understanding of perfect data set. These are prediction model which predicts whether a consumer will purchase the product after their visit on the website.</a:t>
            </a:r>
            <a:r>
              <a:rPr lang="en-AU" sz="2000" b="1" dirty="0">
                <a:solidFill>
                  <a:srgbClr val="FFFF00"/>
                </a:solidFill>
              </a:rPr>
              <a:t> So, potential overfitting is suggesting to lower test set which is ‘KNN 0.620.</a:t>
            </a:r>
          </a:p>
          <a:p>
            <a:endParaRPr lang="en-AU" b="1" dirty="0">
              <a:solidFill>
                <a:srgbClr val="FFC000"/>
              </a:solidFill>
            </a:endParaRPr>
          </a:p>
        </p:txBody>
      </p:sp>
      <p:pic>
        <p:nvPicPr>
          <p:cNvPr id="12" name="Picture 11">
            <a:extLst>
              <a:ext uri="{FF2B5EF4-FFF2-40B4-BE49-F238E27FC236}">
                <a16:creationId xmlns:a16="http://schemas.microsoft.com/office/drawing/2014/main" id="{0E3D6C33-9EF2-5DEA-13C5-A2A5F6A45FC4}"/>
              </a:ext>
            </a:extLst>
          </p:cNvPr>
          <p:cNvPicPr>
            <a:picLocks noChangeAspect="1"/>
          </p:cNvPicPr>
          <p:nvPr/>
        </p:nvPicPr>
        <p:blipFill>
          <a:blip r:embed="rId4"/>
          <a:stretch>
            <a:fillRect/>
          </a:stretch>
        </p:blipFill>
        <p:spPr>
          <a:xfrm>
            <a:off x="1077288" y="1191863"/>
            <a:ext cx="8556906" cy="2512871"/>
          </a:xfrm>
          <a:prstGeom prst="rect">
            <a:avLst/>
          </a:prstGeom>
        </p:spPr>
      </p:pic>
    </p:spTree>
    <p:extLst>
      <p:ext uri="{BB962C8B-B14F-4D97-AF65-F5344CB8AC3E}">
        <p14:creationId xmlns:p14="http://schemas.microsoft.com/office/powerpoint/2010/main" val="86361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7EEAA2-BA97-F0A6-B834-757FF3622A7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2804" y="245097"/>
            <a:ext cx="11623250" cy="6381946"/>
          </a:xfrm>
          <a:prstGeom prst="rect">
            <a:avLst/>
          </a:prstGeom>
        </p:spPr>
      </p:pic>
    </p:spTree>
    <p:extLst>
      <p:ext uri="{BB962C8B-B14F-4D97-AF65-F5344CB8AC3E}">
        <p14:creationId xmlns:p14="http://schemas.microsoft.com/office/powerpoint/2010/main" val="4154009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95EF53D-3801-2A16-BD2F-87404211E7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7910" y="320040"/>
            <a:ext cx="11567860" cy="6320790"/>
          </a:xfrm>
          <a:prstGeom prst="rect">
            <a:avLst/>
          </a:prstGeom>
        </p:spPr>
      </p:pic>
      <p:sp>
        <p:nvSpPr>
          <p:cNvPr id="25" name="TextBox 24">
            <a:extLst>
              <a:ext uri="{FF2B5EF4-FFF2-40B4-BE49-F238E27FC236}">
                <a16:creationId xmlns:a16="http://schemas.microsoft.com/office/drawing/2014/main" id="{F9E71368-F39D-9FA1-1C08-7E8725A22DC2}"/>
              </a:ext>
            </a:extLst>
          </p:cNvPr>
          <p:cNvSpPr txBox="1"/>
          <p:nvPr/>
        </p:nvSpPr>
        <p:spPr>
          <a:xfrm>
            <a:off x="716438" y="820131"/>
            <a:ext cx="6410226" cy="400110"/>
          </a:xfrm>
          <a:prstGeom prst="rect">
            <a:avLst/>
          </a:prstGeom>
          <a:noFill/>
        </p:spPr>
        <p:txBody>
          <a:bodyPr wrap="square" rtlCol="0">
            <a:spAutoFit/>
          </a:bodyPr>
          <a:lstStyle/>
          <a:p>
            <a:r>
              <a:rPr lang="en-AU" sz="2000" b="1" dirty="0"/>
              <a:t>CONCLUSION WITH CONSUMER BEHAVIOUR OUTCOMES:</a:t>
            </a:r>
          </a:p>
        </p:txBody>
      </p:sp>
    </p:spTree>
    <p:extLst>
      <p:ext uri="{BB962C8B-B14F-4D97-AF65-F5344CB8AC3E}">
        <p14:creationId xmlns:p14="http://schemas.microsoft.com/office/powerpoint/2010/main" val="3671003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51DF5D-71B7-97E9-5445-289F7260DA5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8343" y="339365"/>
            <a:ext cx="11495313" cy="6187480"/>
          </a:xfrm>
          <a:prstGeom prst="rect">
            <a:avLst/>
          </a:prstGeom>
        </p:spPr>
      </p:pic>
      <p:sp>
        <p:nvSpPr>
          <p:cNvPr id="4" name="TextBox 3">
            <a:extLst>
              <a:ext uri="{FF2B5EF4-FFF2-40B4-BE49-F238E27FC236}">
                <a16:creationId xmlns:a16="http://schemas.microsoft.com/office/drawing/2014/main" id="{3FC25356-A95A-3A65-7951-219735A23A27}"/>
              </a:ext>
            </a:extLst>
          </p:cNvPr>
          <p:cNvSpPr txBox="1"/>
          <p:nvPr/>
        </p:nvSpPr>
        <p:spPr>
          <a:xfrm>
            <a:off x="729343" y="620486"/>
            <a:ext cx="4114800" cy="400110"/>
          </a:xfrm>
          <a:prstGeom prst="rect">
            <a:avLst/>
          </a:prstGeom>
          <a:noFill/>
        </p:spPr>
        <p:txBody>
          <a:bodyPr wrap="square" rtlCol="0">
            <a:spAutoFit/>
          </a:bodyPr>
          <a:lstStyle/>
          <a:p>
            <a:pPr algn="just"/>
            <a:r>
              <a:rPr lang="en-AU" sz="2000" b="1" dirty="0">
                <a:solidFill>
                  <a:schemeClr val="accent2">
                    <a:lumMod val="75000"/>
                  </a:schemeClr>
                </a:solidFill>
              </a:rPr>
              <a:t>PROBLEM STATEMENT:</a:t>
            </a:r>
          </a:p>
        </p:txBody>
      </p:sp>
      <p:sp>
        <p:nvSpPr>
          <p:cNvPr id="6" name="TextBox 5">
            <a:extLst>
              <a:ext uri="{FF2B5EF4-FFF2-40B4-BE49-F238E27FC236}">
                <a16:creationId xmlns:a16="http://schemas.microsoft.com/office/drawing/2014/main" id="{5A66FE36-46C8-6554-2868-B80787B09FA2}"/>
              </a:ext>
            </a:extLst>
          </p:cNvPr>
          <p:cNvSpPr txBox="1"/>
          <p:nvPr/>
        </p:nvSpPr>
        <p:spPr>
          <a:xfrm>
            <a:off x="729343" y="1120676"/>
            <a:ext cx="4855028" cy="1200329"/>
          </a:xfrm>
          <a:prstGeom prst="rect">
            <a:avLst/>
          </a:prstGeom>
          <a:noFill/>
        </p:spPr>
        <p:txBody>
          <a:bodyPr wrap="square" rtlCol="0">
            <a:spAutoFit/>
          </a:bodyPr>
          <a:lstStyle/>
          <a:p>
            <a:pPr algn="just"/>
            <a:r>
              <a:rPr lang="en-US" dirty="0"/>
              <a:t>I have given the limited data from a reputed retail website that include relevant information of the consumer behavior through website engagement for multiple product purchase.</a:t>
            </a:r>
            <a:endParaRPr lang="en-AU" dirty="0"/>
          </a:p>
        </p:txBody>
      </p:sp>
      <p:sp>
        <p:nvSpPr>
          <p:cNvPr id="7" name="TextBox 6">
            <a:extLst>
              <a:ext uri="{FF2B5EF4-FFF2-40B4-BE49-F238E27FC236}">
                <a16:creationId xmlns:a16="http://schemas.microsoft.com/office/drawing/2014/main" id="{E12D4E18-5F8D-3219-8C1B-215EAA75AAF4}"/>
              </a:ext>
            </a:extLst>
          </p:cNvPr>
          <p:cNvSpPr txBox="1"/>
          <p:nvPr/>
        </p:nvSpPr>
        <p:spPr>
          <a:xfrm>
            <a:off x="6945085" y="620486"/>
            <a:ext cx="3309257" cy="400110"/>
          </a:xfrm>
          <a:prstGeom prst="rect">
            <a:avLst/>
          </a:prstGeom>
          <a:noFill/>
        </p:spPr>
        <p:txBody>
          <a:bodyPr wrap="square" rtlCol="0">
            <a:spAutoFit/>
          </a:bodyPr>
          <a:lstStyle/>
          <a:p>
            <a:r>
              <a:rPr lang="en-AU" sz="2000" b="1" dirty="0">
                <a:solidFill>
                  <a:schemeClr val="accent2">
                    <a:lumMod val="75000"/>
                  </a:schemeClr>
                </a:solidFill>
              </a:rPr>
              <a:t>PROJECT AGENDA:</a:t>
            </a:r>
          </a:p>
        </p:txBody>
      </p:sp>
      <p:sp>
        <p:nvSpPr>
          <p:cNvPr id="8" name="TextBox 7">
            <a:extLst>
              <a:ext uri="{FF2B5EF4-FFF2-40B4-BE49-F238E27FC236}">
                <a16:creationId xmlns:a16="http://schemas.microsoft.com/office/drawing/2014/main" id="{C92556C9-1432-831E-BE0B-47A9C16F2B90}"/>
              </a:ext>
            </a:extLst>
          </p:cNvPr>
          <p:cNvSpPr txBox="1"/>
          <p:nvPr/>
        </p:nvSpPr>
        <p:spPr>
          <a:xfrm>
            <a:off x="6281057" y="1020596"/>
            <a:ext cx="5344886" cy="1264642"/>
          </a:xfrm>
          <a:prstGeom prst="rect">
            <a:avLst/>
          </a:prstGeom>
          <a:noFill/>
        </p:spPr>
        <p:txBody>
          <a:bodyPr wrap="square" rtlCol="0">
            <a:spAutoFit/>
          </a:bodyPr>
          <a:lstStyle/>
          <a:p>
            <a:pPr algn="just">
              <a:lnSpc>
                <a:spcPct val="107000"/>
              </a:lnSpc>
              <a:spcAft>
                <a:spcPts val="800"/>
              </a:spcAft>
            </a:pPr>
            <a:r>
              <a:rPr lang="en-AU" kern="100" dirty="0">
                <a:latin typeface="Calibri" panose="020F0502020204030204" pitchFamily="34" charset="0"/>
                <a:ea typeface="Calibri" panose="020F0502020204030204" pitchFamily="34" charset="0"/>
                <a:cs typeface="Times New Roman" panose="02020603050405020304" pitchFamily="18" charset="0"/>
              </a:rPr>
              <a:t>I have to </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perform detail EDA on the data and prepare a prediction model which predicts whether a consumer will purchase the product after their visit on the website.</a:t>
            </a:r>
          </a:p>
        </p:txBody>
      </p:sp>
      <p:sp>
        <p:nvSpPr>
          <p:cNvPr id="9" name="TextBox 8">
            <a:extLst>
              <a:ext uri="{FF2B5EF4-FFF2-40B4-BE49-F238E27FC236}">
                <a16:creationId xmlns:a16="http://schemas.microsoft.com/office/drawing/2014/main" id="{E03AF6F3-73D9-5C2C-DB91-C9815A409B34}"/>
              </a:ext>
            </a:extLst>
          </p:cNvPr>
          <p:cNvSpPr txBox="1"/>
          <p:nvPr/>
        </p:nvSpPr>
        <p:spPr>
          <a:xfrm>
            <a:off x="751114" y="2922933"/>
            <a:ext cx="5529943" cy="400110"/>
          </a:xfrm>
          <a:prstGeom prst="rect">
            <a:avLst/>
          </a:prstGeom>
          <a:noFill/>
        </p:spPr>
        <p:txBody>
          <a:bodyPr wrap="square" rtlCol="0">
            <a:spAutoFit/>
          </a:bodyPr>
          <a:lstStyle/>
          <a:p>
            <a:r>
              <a:rPr lang="en-AU" sz="2000" b="1" dirty="0">
                <a:solidFill>
                  <a:schemeClr val="accent2">
                    <a:lumMod val="75000"/>
                  </a:schemeClr>
                </a:solidFill>
              </a:rPr>
              <a:t>DATA EXPLORATION, MODEL AND TOOLS: </a:t>
            </a:r>
          </a:p>
        </p:txBody>
      </p:sp>
      <p:sp>
        <p:nvSpPr>
          <p:cNvPr id="10" name="TextBox 9">
            <a:extLst>
              <a:ext uri="{FF2B5EF4-FFF2-40B4-BE49-F238E27FC236}">
                <a16:creationId xmlns:a16="http://schemas.microsoft.com/office/drawing/2014/main" id="{8F7DC195-F922-A583-BABF-888203C0756B}"/>
              </a:ext>
            </a:extLst>
          </p:cNvPr>
          <p:cNvSpPr txBox="1"/>
          <p:nvPr/>
        </p:nvSpPr>
        <p:spPr>
          <a:xfrm>
            <a:off x="751113" y="3333929"/>
            <a:ext cx="10798629" cy="2862322"/>
          </a:xfrm>
          <a:prstGeom prst="rect">
            <a:avLst/>
          </a:prstGeom>
          <a:noFill/>
        </p:spPr>
        <p:txBody>
          <a:bodyPr wrap="square" rtlCol="0">
            <a:spAutoFit/>
          </a:bodyPr>
          <a:lstStyle/>
          <a:p>
            <a:pPr algn="just"/>
            <a:r>
              <a:rPr lang="en-AU" sz="1800" b="1" dirty="0"/>
              <a:t>The data has been explored by Python Coding and analysed three ways.</a:t>
            </a:r>
          </a:p>
          <a:p>
            <a:pPr algn="just"/>
            <a:endParaRPr lang="en-AU" sz="1800" b="1" dirty="0"/>
          </a:p>
          <a:p>
            <a:pPr algn="just"/>
            <a:r>
              <a:rPr lang="en-AU" sz="1800" b="1" dirty="0"/>
              <a:t>1. Analysis Libraries: there are so many powerful libraries in Python like NumPy, SciPy, Pandas and so on. These help to provide data structures and functions for  efficiently manipulating and analysing data.</a:t>
            </a:r>
          </a:p>
          <a:p>
            <a:pPr algn="just"/>
            <a:endParaRPr lang="en-AU" sz="1800" dirty="0"/>
          </a:p>
          <a:p>
            <a:pPr algn="just"/>
            <a:r>
              <a:rPr lang="en-AU" sz="1800" b="1" dirty="0"/>
              <a:t>2. Data Visualization: </a:t>
            </a:r>
            <a:r>
              <a:rPr lang="en-US" sz="1800" b="1" dirty="0"/>
              <a:t>Matplotlib and Seaborn libraries help to create a wide range of static and interactive visualizations. Visualizations help in understanding patterns, trends, and relationships within the data</a:t>
            </a:r>
          </a:p>
          <a:p>
            <a:pPr algn="just"/>
            <a:endParaRPr lang="en-US" b="1" dirty="0"/>
          </a:p>
          <a:p>
            <a:pPr algn="just"/>
            <a:r>
              <a:rPr lang="en-US" b="1" dirty="0"/>
              <a:t>3. Data model: Decision Tree Classifier, Random Forest Classifier, SVM Classifier, Naïve Bayes classifier, and Gradient Boosting Classifier have done for find best accuracy of the right model.</a:t>
            </a:r>
            <a:endParaRPr lang="en-AU" sz="1800" b="1" dirty="0"/>
          </a:p>
        </p:txBody>
      </p:sp>
    </p:spTree>
    <p:extLst>
      <p:ext uri="{BB962C8B-B14F-4D97-AF65-F5344CB8AC3E}">
        <p14:creationId xmlns:p14="http://schemas.microsoft.com/office/powerpoint/2010/main" val="379028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3014D5-CF74-DAA0-C9B1-C22CBFC717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1253" y="320510"/>
            <a:ext cx="11569959" cy="6259399"/>
          </a:xfrm>
          <a:prstGeom prst="rect">
            <a:avLst/>
          </a:prstGeom>
        </p:spPr>
      </p:pic>
      <p:sp>
        <p:nvSpPr>
          <p:cNvPr id="7" name="TextBox 6">
            <a:extLst>
              <a:ext uri="{FF2B5EF4-FFF2-40B4-BE49-F238E27FC236}">
                <a16:creationId xmlns:a16="http://schemas.microsoft.com/office/drawing/2014/main" id="{EF449C35-A8C4-0540-F07C-AC3342B52212}"/>
              </a:ext>
            </a:extLst>
          </p:cNvPr>
          <p:cNvSpPr txBox="1"/>
          <p:nvPr/>
        </p:nvSpPr>
        <p:spPr>
          <a:xfrm>
            <a:off x="630195" y="619810"/>
            <a:ext cx="3583459" cy="400110"/>
          </a:xfrm>
          <a:prstGeom prst="rect">
            <a:avLst/>
          </a:prstGeom>
          <a:noFill/>
        </p:spPr>
        <p:txBody>
          <a:bodyPr wrap="square" rtlCol="0">
            <a:spAutoFit/>
          </a:bodyPr>
          <a:lstStyle/>
          <a:p>
            <a:r>
              <a:rPr lang="en-AU" sz="2000" b="1" dirty="0"/>
              <a:t>SAMPLE OF COUSTOMER DATA</a:t>
            </a:r>
          </a:p>
        </p:txBody>
      </p:sp>
      <p:sp>
        <p:nvSpPr>
          <p:cNvPr id="8" name="TextBox 7">
            <a:extLst>
              <a:ext uri="{FF2B5EF4-FFF2-40B4-BE49-F238E27FC236}">
                <a16:creationId xmlns:a16="http://schemas.microsoft.com/office/drawing/2014/main" id="{FBD7FC7F-A75C-B203-2B77-34CA5B235822}"/>
              </a:ext>
            </a:extLst>
          </p:cNvPr>
          <p:cNvSpPr txBox="1"/>
          <p:nvPr/>
        </p:nvSpPr>
        <p:spPr>
          <a:xfrm>
            <a:off x="4782066" y="595096"/>
            <a:ext cx="2614245" cy="400110"/>
          </a:xfrm>
          <a:prstGeom prst="rect">
            <a:avLst/>
          </a:prstGeom>
          <a:noFill/>
        </p:spPr>
        <p:txBody>
          <a:bodyPr wrap="square" rtlCol="0">
            <a:spAutoFit/>
          </a:bodyPr>
          <a:lstStyle/>
          <a:p>
            <a:r>
              <a:rPr lang="en-AU" sz="2000" b="1" dirty="0"/>
              <a:t>DATA INFORMATION</a:t>
            </a:r>
          </a:p>
        </p:txBody>
      </p:sp>
      <p:sp>
        <p:nvSpPr>
          <p:cNvPr id="9" name="TextBox 8">
            <a:extLst>
              <a:ext uri="{FF2B5EF4-FFF2-40B4-BE49-F238E27FC236}">
                <a16:creationId xmlns:a16="http://schemas.microsoft.com/office/drawing/2014/main" id="{373C5310-0158-5510-1662-DD1A91E7B19E}"/>
              </a:ext>
            </a:extLst>
          </p:cNvPr>
          <p:cNvSpPr txBox="1"/>
          <p:nvPr/>
        </p:nvSpPr>
        <p:spPr>
          <a:xfrm rot="10800000" flipV="1">
            <a:off x="8426328" y="595096"/>
            <a:ext cx="3135477" cy="400110"/>
          </a:xfrm>
          <a:prstGeom prst="rect">
            <a:avLst/>
          </a:prstGeom>
          <a:noFill/>
        </p:spPr>
        <p:txBody>
          <a:bodyPr wrap="square" rtlCol="0">
            <a:spAutoFit/>
          </a:bodyPr>
          <a:lstStyle/>
          <a:p>
            <a:r>
              <a:rPr lang="en-AU" sz="2000" b="1" dirty="0"/>
              <a:t>DESCRITIVE STATISTICES</a:t>
            </a:r>
          </a:p>
        </p:txBody>
      </p:sp>
      <p:pic>
        <p:nvPicPr>
          <p:cNvPr id="11" name="Picture 10">
            <a:extLst>
              <a:ext uri="{FF2B5EF4-FFF2-40B4-BE49-F238E27FC236}">
                <a16:creationId xmlns:a16="http://schemas.microsoft.com/office/drawing/2014/main" id="{737DD830-0199-EFAE-85A6-E6EAFB5AB425}"/>
              </a:ext>
            </a:extLst>
          </p:cNvPr>
          <p:cNvPicPr>
            <a:picLocks noChangeAspect="1"/>
          </p:cNvPicPr>
          <p:nvPr/>
        </p:nvPicPr>
        <p:blipFill>
          <a:blip r:embed="rId4"/>
          <a:stretch>
            <a:fillRect/>
          </a:stretch>
        </p:blipFill>
        <p:spPr>
          <a:xfrm>
            <a:off x="4361937" y="1019920"/>
            <a:ext cx="3497550" cy="4443892"/>
          </a:xfrm>
          <a:prstGeom prst="rect">
            <a:avLst/>
          </a:prstGeom>
        </p:spPr>
      </p:pic>
      <p:pic>
        <p:nvPicPr>
          <p:cNvPr id="13" name="Picture 12">
            <a:extLst>
              <a:ext uri="{FF2B5EF4-FFF2-40B4-BE49-F238E27FC236}">
                <a16:creationId xmlns:a16="http://schemas.microsoft.com/office/drawing/2014/main" id="{93A6A8C5-DE06-41C6-BB30-7DD1EF347995}"/>
              </a:ext>
            </a:extLst>
          </p:cNvPr>
          <p:cNvPicPr>
            <a:picLocks noChangeAspect="1"/>
          </p:cNvPicPr>
          <p:nvPr/>
        </p:nvPicPr>
        <p:blipFill>
          <a:blip r:embed="rId5"/>
          <a:stretch>
            <a:fillRect/>
          </a:stretch>
        </p:blipFill>
        <p:spPr>
          <a:xfrm>
            <a:off x="8161051" y="1020872"/>
            <a:ext cx="3497550" cy="4442940"/>
          </a:xfrm>
          <a:prstGeom prst="rect">
            <a:avLst/>
          </a:prstGeom>
        </p:spPr>
      </p:pic>
      <p:pic>
        <p:nvPicPr>
          <p:cNvPr id="15" name="Picture 14">
            <a:extLst>
              <a:ext uri="{FF2B5EF4-FFF2-40B4-BE49-F238E27FC236}">
                <a16:creationId xmlns:a16="http://schemas.microsoft.com/office/drawing/2014/main" id="{4BB9C073-F932-6A4A-A14F-BCC40B53D7FD}"/>
              </a:ext>
            </a:extLst>
          </p:cNvPr>
          <p:cNvPicPr>
            <a:picLocks noChangeAspect="1"/>
          </p:cNvPicPr>
          <p:nvPr/>
        </p:nvPicPr>
        <p:blipFill>
          <a:blip r:embed="rId6"/>
          <a:stretch>
            <a:fillRect/>
          </a:stretch>
        </p:blipFill>
        <p:spPr>
          <a:xfrm>
            <a:off x="498391" y="1109494"/>
            <a:ext cx="3497550" cy="4354318"/>
          </a:xfrm>
          <a:prstGeom prst="rect">
            <a:avLst/>
          </a:prstGeom>
        </p:spPr>
      </p:pic>
      <p:sp>
        <p:nvSpPr>
          <p:cNvPr id="16" name="TextBox 15">
            <a:extLst>
              <a:ext uri="{FF2B5EF4-FFF2-40B4-BE49-F238E27FC236}">
                <a16:creationId xmlns:a16="http://schemas.microsoft.com/office/drawing/2014/main" id="{CDC2E1E4-921C-D62B-9B73-D2E2AE33DA91}"/>
              </a:ext>
            </a:extLst>
          </p:cNvPr>
          <p:cNvSpPr txBox="1"/>
          <p:nvPr/>
        </p:nvSpPr>
        <p:spPr>
          <a:xfrm>
            <a:off x="498391" y="5748506"/>
            <a:ext cx="11160210" cy="646331"/>
          </a:xfrm>
          <a:prstGeom prst="rect">
            <a:avLst/>
          </a:prstGeom>
          <a:noFill/>
        </p:spPr>
        <p:txBody>
          <a:bodyPr wrap="square" rtlCol="0">
            <a:spAutoFit/>
          </a:bodyPr>
          <a:lstStyle/>
          <a:p>
            <a:pPr algn="just"/>
            <a:r>
              <a:rPr lang="en-AU" b="1" dirty="0"/>
              <a:t>The above data is the customer behaviour from a retail website. It has 22 columns and 14731 rows with missing values. It has float, object and Boolean type data. In the right hand, its descriptive statistics is shown.</a:t>
            </a:r>
          </a:p>
        </p:txBody>
      </p:sp>
    </p:spTree>
    <p:extLst>
      <p:ext uri="{BB962C8B-B14F-4D97-AF65-F5344CB8AC3E}">
        <p14:creationId xmlns:p14="http://schemas.microsoft.com/office/powerpoint/2010/main" val="268900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C15633-BD01-D1B4-6F8C-C9F0AD28EB8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10243" y="244928"/>
            <a:ext cx="11571513" cy="6368143"/>
          </a:xfrm>
          <a:prstGeom prst="rect">
            <a:avLst/>
          </a:prstGeom>
        </p:spPr>
      </p:pic>
      <p:sp>
        <p:nvSpPr>
          <p:cNvPr id="9" name="TextBox 8">
            <a:extLst>
              <a:ext uri="{FF2B5EF4-FFF2-40B4-BE49-F238E27FC236}">
                <a16:creationId xmlns:a16="http://schemas.microsoft.com/office/drawing/2014/main" id="{F5837861-3CA2-E99D-CE5E-4845F6FE3B9A}"/>
              </a:ext>
            </a:extLst>
          </p:cNvPr>
          <p:cNvSpPr txBox="1"/>
          <p:nvPr/>
        </p:nvSpPr>
        <p:spPr>
          <a:xfrm>
            <a:off x="4970935" y="904829"/>
            <a:ext cx="2525323" cy="1200329"/>
          </a:xfrm>
          <a:prstGeom prst="rect">
            <a:avLst/>
          </a:prstGeom>
          <a:noFill/>
        </p:spPr>
        <p:txBody>
          <a:bodyPr wrap="square" rtlCol="0">
            <a:spAutoFit/>
          </a:bodyPr>
          <a:lstStyle/>
          <a:p>
            <a:r>
              <a:rPr lang="en-AU" sz="7200" b="1" dirty="0">
                <a:solidFill>
                  <a:srgbClr val="FFFF00"/>
                </a:solidFill>
              </a:rPr>
              <a:t>EDA:</a:t>
            </a:r>
          </a:p>
        </p:txBody>
      </p:sp>
      <p:sp>
        <p:nvSpPr>
          <p:cNvPr id="10" name="TextBox 9">
            <a:extLst>
              <a:ext uri="{FF2B5EF4-FFF2-40B4-BE49-F238E27FC236}">
                <a16:creationId xmlns:a16="http://schemas.microsoft.com/office/drawing/2014/main" id="{FA23CCAA-BA2D-B6F9-4602-D29E908AD62D}"/>
              </a:ext>
            </a:extLst>
          </p:cNvPr>
          <p:cNvSpPr txBox="1"/>
          <p:nvPr/>
        </p:nvSpPr>
        <p:spPr>
          <a:xfrm>
            <a:off x="2643096" y="2257438"/>
            <a:ext cx="7522028" cy="769441"/>
          </a:xfrm>
          <a:prstGeom prst="rect">
            <a:avLst/>
          </a:prstGeom>
          <a:noFill/>
        </p:spPr>
        <p:txBody>
          <a:bodyPr wrap="square" rtlCol="0">
            <a:spAutoFit/>
          </a:bodyPr>
          <a:lstStyle/>
          <a:p>
            <a:r>
              <a:rPr lang="en-AU" sz="4400" b="1" dirty="0">
                <a:solidFill>
                  <a:srgbClr val="FFFF00"/>
                </a:solidFill>
              </a:rPr>
              <a:t>EXPLORATORY DATA ANALYSIS.</a:t>
            </a:r>
          </a:p>
        </p:txBody>
      </p:sp>
      <p:sp>
        <p:nvSpPr>
          <p:cNvPr id="2" name="TextBox 1">
            <a:extLst>
              <a:ext uri="{FF2B5EF4-FFF2-40B4-BE49-F238E27FC236}">
                <a16:creationId xmlns:a16="http://schemas.microsoft.com/office/drawing/2014/main" id="{284E114B-F2D7-BC02-B51D-6A7A4F3924F4}"/>
              </a:ext>
            </a:extLst>
          </p:cNvPr>
          <p:cNvSpPr txBox="1"/>
          <p:nvPr/>
        </p:nvSpPr>
        <p:spPr>
          <a:xfrm>
            <a:off x="2643096" y="3428999"/>
            <a:ext cx="8089642" cy="1631216"/>
          </a:xfrm>
          <a:prstGeom prst="rect">
            <a:avLst/>
          </a:prstGeom>
          <a:noFill/>
        </p:spPr>
        <p:txBody>
          <a:bodyPr wrap="square" rtlCol="0">
            <a:spAutoFit/>
          </a:bodyPr>
          <a:lstStyle/>
          <a:p>
            <a:pPr algn="just"/>
            <a:r>
              <a:rPr lang="en-AU" sz="2000" b="1" dirty="0">
                <a:solidFill>
                  <a:srgbClr val="FF0000"/>
                </a:solidFill>
              </a:rPr>
              <a:t>The EDA has been performed on different tasks base on-</a:t>
            </a:r>
          </a:p>
          <a:p>
            <a:pPr algn="just"/>
            <a:r>
              <a:rPr lang="en-AU" sz="2000" b="1" dirty="0">
                <a:solidFill>
                  <a:srgbClr val="FF0000"/>
                </a:solidFill>
              </a:rPr>
              <a:t>1. Finding high correlation by heatmap and remove them.</a:t>
            </a:r>
          </a:p>
          <a:p>
            <a:pPr algn="just"/>
            <a:r>
              <a:rPr lang="en-AU" sz="2000" b="1" dirty="0">
                <a:solidFill>
                  <a:srgbClr val="FF0000"/>
                </a:solidFill>
              </a:rPr>
              <a:t>2. Making normal distribution by logarithm and encoding.</a:t>
            </a:r>
          </a:p>
          <a:p>
            <a:pPr algn="just"/>
            <a:r>
              <a:rPr lang="en-AU" sz="2000" b="1" dirty="0">
                <a:solidFill>
                  <a:srgbClr val="FF0000"/>
                </a:solidFill>
              </a:rPr>
              <a:t>3. Filling null value with mean and mode method.</a:t>
            </a:r>
          </a:p>
          <a:p>
            <a:pPr algn="just"/>
            <a:r>
              <a:rPr lang="en-AU" sz="2000" b="1" dirty="0">
                <a:solidFill>
                  <a:srgbClr val="FF0000"/>
                </a:solidFill>
              </a:rPr>
              <a:t>4. Splitting data as train and test set for algorithm. </a:t>
            </a:r>
          </a:p>
        </p:txBody>
      </p:sp>
    </p:spTree>
    <p:extLst>
      <p:ext uri="{BB962C8B-B14F-4D97-AF65-F5344CB8AC3E}">
        <p14:creationId xmlns:p14="http://schemas.microsoft.com/office/powerpoint/2010/main" val="4088663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4D2326-C28C-06EB-A42F-5BB81EA698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1129" y="292232"/>
            <a:ext cx="11549742" cy="6287678"/>
          </a:xfrm>
          <a:prstGeom prst="rect">
            <a:avLst/>
          </a:prstGeom>
        </p:spPr>
      </p:pic>
      <p:pic>
        <p:nvPicPr>
          <p:cNvPr id="8" name="Picture 7">
            <a:extLst>
              <a:ext uri="{FF2B5EF4-FFF2-40B4-BE49-F238E27FC236}">
                <a16:creationId xmlns:a16="http://schemas.microsoft.com/office/drawing/2014/main" id="{895A5439-AB8A-89C4-C167-FECE180F47DF}"/>
              </a:ext>
            </a:extLst>
          </p:cNvPr>
          <p:cNvPicPr>
            <a:picLocks noChangeAspect="1"/>
          </p:cNvPicPr>
          <p:nvPr/>
        </p:nvPicPr>
        <p:blipFill>
          <a:blip r:embed="rId4"/>
          <a:stretch>
            <a:fillRect/>
          </a:stretch>
        </p:blipFill>
        <p:spPr>
          <a:xfrm>
            <a:off x="604157" y="955205"/>
            <a:ext cx="10983686" cy="4161082"/>
          </a:xfrm>
          <a:prstGeom prst="rect">
            <a:avLst/>
          </a:prstGeom>
        </p:spPr>
      </p:pic>
      <p:sp>
        <p:nvSpPr>
          <p:cNvPr id="9" name="TextBox 8">
            <a:extLst>
              <a:ext uri="{FF2B5EF4-FFF2-40B4-BE49-F238E27FC236}">
                <a16:creationId xmlns:a16="http://schemas.microsoft.com/office/drawing/2014/main" id="{0ECBF5F5-DE50-12AF-286B-3D3F65E671F6}"/>
              </a:ext>
            </a:extLst>
          </p:cNvPr>
          <p:cNvSpPr txBox="1"/>
          <p:nvPr/>
        </p:nvSpPr>
        <p:spPr>
          <a:xfrm>
            <a:off x="604157" y="5278122"/>
            <a:ext cx="10983686" cy="1200329"/>
          </a:xfrm>
          <a:prstGeom prst="rect">
            <a:avLst/>
          </a:prstGeom>
          <a:noFill/>
        </p:spPr>
        <p:txBody>
          <a:bodyPr wrap="square" rtlCol="0">
            <a:spAutoFit/>
          </a:bodyPr>
          <a:lstStyle/>
          <a:p>
            <a:pPr algn="just"/>
            <a:r>
              <a:rPr lang="en-US" b="1" i="0" dirty="0">
                <a:solidFill>
                  <a:schemeClr val="accent2">
                    <a:lumMod val="75000"/>
                  </a:schemeClr>
                </a:solidFill>
                <a:effectLst/>
                <a:latin typeface="Roboto" panose="02000000000000000000" pitchFamily="2" charset="0"/>
              </a:rPr>
              <a:t>We can see from the above heatmap of correlation matrix, '</a:t>
            </a:r>
            <a:r>
              <a:rPr lang="en-US" b="1" i="0" dirty="0" err="1">
                <a:solidFill>
                  <a:schemeClr val="accent2">
                    <a:lumMod val="75000"/>
                  </a:schemeClr>
                </a:solidFill>
                <a:effectLst/>
                <a:latin typeface="Roboto" panose="02000000000000000000" pitchFamily="2" charset="0"/>
              </a:rPr>
              <a:t>ProductDescriptionPage_Duration</a:t>
            </a:r>
            <a:r>
              <a:rPr lang="en-US" b="1" i="0" dirty="0">
                <a:solidFill>
                  <a:schemeClr val="accent2">
                    <a:lumMod val="75000"/>
                  </a:schemeClr>
                </a:solidFill>
                <a:effectLst/>
                <a:latin typeface="Roboto" panose="02000000000000000000" pitchFamily="2" charset="0"/>
              </a:rPr>
              <a:t>' and '</a:t>
            </a:r>
            <a:r>
              <a:rPr lang="en-US" b="1" i="0" dirty="0" err="1">
                <a:solidFill>
                  <a:schemeClr val="accent2">
                    <a:lumMod val="75000"/>
                  </a:schemeClr>
                </a:solidFill>
                <a:effectLst/>
                <a:latin typeface="Roboto" panose="02000000000000000000" pitchFamily="2" charset="0"/>
              </a:rPr>
              <a:t>ProductDescriptionPage</a:t>
            </a:r>
            <a:r>
              <a:rPr lang="en-US" b="1" i="0" dirty="0">
                <a:solidFill>
                  <a:schemeClr val="accent2">
                    <a:lumMod val="75000"/>
                  </a:schemeClr>
                </a:solidFill>
                <a:effectLst/>
                <a:latin typeface="Roboto" panose="02000000000000000000" pitchFamily="2" charset="0"/>
              </a:rPr>
              <a:t>' and also '</a:t>
            </a:r>
            <a:r>
              <a:rPr lang="en-US" b="1" i="0" dirty="0" err="1">
                <a:solidFill>
                  <a:schemeClr val="accent2">
                    <a:lumMod val="75000"/>
                  </a:schemeClr>
                </a:solidFill>
                <a:effectLst/>
                <a:latin typeface="Roboto" panose="02000000000000000000" pitchFamily="2" charset="0"/>
              </a:rPr>
              <a:t>GoogleMetric:Bounce</a:t>
            </a:r>
            <a:r>
              <a:rPr lang="en-US" b="1" i="0" dirty="0">
                <a:solidFill>
                  <a:schemeClr val="accent2">
                    <a:lumMod val="75000"/>
                  </a:schemeClr>
                </a:solidFill>
                <a:effectLst/>
                <a:latin typeface="Roboto" panose="02000000000000000000" pitchFamily="2" charset="0"/>
              </a:rPr>
              <a:t> Rates' and '</a:t>
            </a:r>
            <a:r>
              <a:rPr lang="en-US" b="1" i="0" dirty="0" err="1">
                <a:solidFill>
                  <a:schemeClr val="accent2">
                    <a:lumMod val="75000"/>
                  </a:schemeClr>
                </a:solidFill>
                <a:effectLst/>
                <a:latin typeface="Roboto" panose="02000000000000000000" pitchFamily="2" charset="0"/>
              </a:rPr>
              <a:t>GoogleMetric:Exit</a:t>
            </a:r>
            <a:r>
              <a:rPr lang="en-US" b="1" i="0" dirty="0">
                <a:solidFill>
                  <a:schemeClr val="accent2">
                    <a:lumMod val="75000"/>
                  </a:schemeClr>
                </a:solidFill>
                <a:effectLst/>
                <a:latin typeface="Roboto" panose="02000000000000000000" pitchFamily="2" charset="0"/>
              </a:rPr>
              <a:t> Rates' We will drop one of each grope. Because they are highly corelated( 0.84 or above) with others. </a:t>
            </a:r>
            <a:r>
              <a:rPr lang="en-US" b="1" dirty="0">
                <a:solidFill>
                  <a:schemeClr val="accent2">
                    <a:lumMod val="75000"/>
                  </a:schemeClr>
                </a:solidFill>
                <a:latin typeface="Roboto" panose="02000000000000000000" pitchFamily="2" charset="0"/>
              </a:rPr>
              <a:t>As a result, columns have get drown from 22 to 20.</a:t>
            </a:r>
            <a:endParaRPr lang="en-AU" b="1" dirty="0">
              <a:solidFill>
                <a:schemeClr val="accent2">
                  <a:lumMod val="75000"/>
                </a:schemeClr>
              </a:solidFill>
            </a:endParaRPr>
          </a:p>
        </p:txBody>
      </p:sp>
      <p:sp>
        <p:nvSpPr>
          <p:cNvPr id="10" name="TextBox 9">
            <a:extLst>
              <a:ext uri="{FF2B5EF4-FFF2-40B4-BE49-F238E27FC236}">
                <a16:creationId xmlns:a16="http://schemas.microsoft.com/office/drawing/2014/main" id="{35A10EF2-D103-B31F-798C-869BD1FA17EE}"/>
              </a:ext>
            </a:extLst>
          </p:cNvPr>
          <p:cNvSpPr txBox="1"/>
          <p:nvPr/>
        </p:nvSpPr>
        <p:spPr>
          <a:xfrm>
            <a:off x="604157" y="386404"/>
            <a:ext cx="4370614" cy="400110"/>
          </a:xfrm>
          <a:prstGeom prst="rect">
            <a:avLst/>
          </a:prstGeom>
          <a:noFill/>
        </p:spPr>
        <p:txBody>
          <a:bodyPr wrap="square" rtlCol="0">
            <a:spAutoFit/>
          </a:bodyPr>
          <a:lstStyle/>
          <a:p>
            <a:r>
              <a:rPr lang="en-AU" sz="2000" b="1" dirty="0">
                <a:solidFill>
                  <a:srgbClr val="FFFF00"/>
                </a:solidFill>
              </a:rPr>
              <a:t>HEATMAP WITH CORELATION MATRIX:</a:t>
            </a:r>
          </a:p>
        </p:txBody>
      </p:sp>
    </p:spTree>
    <p:extLst>
      <p:ext uri="{BB962C8B-B14F-4D97-AF65-F5344CB8AC3E}">
        <p14:creationId xmlns:p14="http://schemas.microsoft.com/office/powerpoint/2010/main" val="206599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8EFECD-DFC8-53C3-FFFB-AB572137DF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7585" y="311085"/>
            <a:ext cx="11636829" cy="6334811"/>
          </a:xfrm>
          <a:prstGeom prst="rect">
            <a:avLst/>
          </a:prstGeom>
        </p:spPr>
      </p:pic>
      <p:pic>
        <p:nvPicPr>
          <p:cNvPr id="6" name="Picture 5">
            <a:extLst>
              <a:ext uri="{FF2B5EF4-FFF2-40B4-BE49-F238E27FC236}">
                <a16:creationId xmlns:a16="http://schemas.microsoft.com/office/drawing/2014/main" id="{773E3653-DF97-E44F-D4B1-984AD4F887FD}"/>
              </a:ext>
            </a:extLst>
          </p:cNvPr>
          <p:cNvPicPr>
            <a:picLocks noChangeAspect="1"/>
          </p:cNvPicPr>
          <p:nvPr/>
        </p:nvPicPr>
        <p:blipFill>
          <a:blip r:embed="rId4"/>
          <a:stretch>
            <a:fillRect/>
          </a:stretch>
        </p:blipFill>
        <p:spPr>
          <a:xfrm>
            <a:off x="576942" y="1069168"/>
            <a:ext cx="11038114" cy="4196443"/>
          </a:xfrm>
          <a:prstGeom prst="rect">
            <a:avLst/>
          </a:prstGeom>
        </p:spPr>
      </p:pic>
      <p:sp>
        <p:nvSpPr>
          <p:cNvPr id="7" name="TextBox 6">
            <a:extLst>
              <a:ext uri="{FF2B5EF4-FFF2-40B4-BE49-F238E27FC236}">
                <a16:creationId xmlns:a16="http://schemas.microsoft.com/office/drawing/2014/main" id="{FBF12C0B-B24A-AD59-DC64-6288DE4BAAEE}"/>
              </a:ext>
            </a:extLst>
          </p:cNvPr>
          <p:cNvSpPr txBox="1"/>
          <p:nvPr/>
        </p:nvSpPr>
        <p:spPr>
          <a:xfrm>
            <a:off x="576943" y="5350720"/>
            <a:ext cx="11038114" cy="923330"/>
          </a:xfrm>
          <a:prstGeom prst="rect">
            <a:avLst/>
          </a:prstGeom>
          <a:noFill/>
        </p:spPr>
        <p:txBody>
          <a:bodyPr wrap="square" rtlCol="0">
            <a:spAutoFit/>
          </a:bodyPr>
          <a:lstStyle/>
          <a:p>
            <a:r>
              <a:rPr lang="en-AU" dirty="0"/>
              <a:t>The above pair plot of correlation with regression line show how the relation are each other and also histogram as well. We already find the high corelated data from heatmap. Here is showing rest of numerical data visualization without two high corelated. </a:t>
            </a:r>
          </a:p>
        </p:txBody>
      </p:sp>
      <p:sp>
        <p:nvSpPr>
          <p:cNvPr id="8" name="TextBox 7">
            <a:extLst>
              <a:ext uri="{FF2B5EF4-FFF2-40B4-BE49-F238E27FC236}">
                <a16:creationId xmlns:a16="http://schemas.microsoft.com/office/drawing/2014/main" id="{C2F99FAC-CBA9-468F-6A1A-C507854786C2}"/>
              </a:ext>
            </a:extLst>
          </p:cNvPr>
          <p:cNvSpPr txBox="1"/>
          <p:nvPr/>
        </p:nvSpPr>
        <p:spPr>
          <a:xfrm>
            <a:off x="576943" y="583950"/>
            <a:ext cx="3309257" cy="400110"/>
          </a:xfrm>
          <a:prstGeom prst="rect">
            <a:avLst/>
          </a:prstGeom>
          <a:noFill/>
        </p:spPr>
        <p:txBody>
          <a:bodyPr wrap="square" rtlCol="0">
            <a:spAutoFit/>
          </a:bodyPr>
          <a:lstStyle/>
          <a:p>
            <a:r>
              <a:rPr lang="en-AU" sz="2000" b="1" dirty="0">
                <a:solidFill>
                  <a:srgbClr val="FFFF00"/>
                </a:solidFill>
              </a:rPr>
              <a:t>NUMERICAL PAIRPLOT:</a:t>
            </a:r>
          </a:p>
        </p:txBody>
      </p:sp>
    </p:spTree>
    <p:extLst>
      <p:ext uri="{BB962C8B-B14F-4D97-AF65-F5344CB8AC3E}">
        <p14:creationId xmlns:p14="http://schemas.microsoft.com/office/powerpoint/2010/main" val="341114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136288-1E41-28B0-D158-26D3859AAFC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9485" y="299357"/>
            <a:ext cx="11713029" cy="6259286"/>
          </a:xfrm>
          <a:prstGeom prst="rect">
            <a:avLst/>
          </a:prstGeom>
        </p:spPr>
      </p:pic>
      <p:sp>
        <p:nvSpPr>
          <p:cNvPr id="9" name="TextBox 8">
            <a:extLst>
              <a:ext uri="{FF2B5EF4-FFF2-40B4-BE49-F238E27FC236}">
                <a16:creationId xmlns:a16="http://schemas.microsoft.com/office/drawing/2014/main" id="{CDDF8323-E5E6-3A98-9ED7-D50202297EF7}"/>
              </a:ext>
            </a:extLst>
          </p:cNvPr>
          <p:cNvSpPr txBox="1"/>
          <p:nvPr/>
        </p:nvSpPr>
        <p:spPr>
          <a:xfrm>
            <a:off x="674914" y="653143"/>
            <a:ext cx="4278086" cy="461665"/>
          </a:xfrm>
          <a:prstGeom prst="rect">
            <a:avLst/>
          </a:prstGeom>
          <a:noFill/>
        </p:spPr>
        <p:txBody>
          <a:bodyPr wrap="square" rtlCol="0">
            <a:spAutoFit/>
          </a:bodyPr>
          <a:lstStyle/>
          <a:p>
            <a:r>
              <a:rPr lang="en-AU" sz="2400" b="1" dirty="0">
                <a:solidFill>
                  <a:srgbClr val="00B0F0"/>
                </a:solidFill>
              </a:rPr>
              <a:t>MISSING VALUES TREATMENT: </a:t>
            </a:r>
          </a:p>
        </p:txBody>
      </p:sp>
      <p:pic>
        <p:nvPicPr>
          <p:cNvPr id="12" name="Picture 11">
            <a:extLst>
              <a:ext uri="{FF2B5EF4-FFF2-40B4-BE49-F238E27FC236}">
                <a16:creationId xmlns:a16="http://schemas.microsoft.com/office/drawing/2014/main" id="{38DDC449-6926-BC87-C287-D5FAFE16BCCD}"/>
              </a:ext>
            </a:extLst>
          </p:cNvPr>
          <p:cNvPicPr>
            <a:picLocks noChangeAspect="1"/>
          </p:cNvPicPr>
          <p:nvPr/>
        </p:nvPicPr>
        <p:blipFill>
          <a:blip r:embed="rId4"/>
          <a:stretch>
            <a:fillRect/>
          </a:stretch>
        </p:blipFill>
        <p:spPr>
          <a:xfrm>
            <a:off x="5127172" y="653143"/>
            <a:ext cx="6629400" cy="5704114"/>
          </a:xfrm>
          <a:prstGeom prst="rect">
            <a:avLst/>
          </a:prstGeom>
        </p:spPr>
      </p:pic>
      <p:sp>
        <p:nvSpPr>
          <p:cNvPr id="13" name="TextBox 12">
            <a:extLst>
              <a:ext uri="{FF2B5EF4-FFF2-40B4-BE49-F238E27FC236}">
                <a16:creationId xmlns:a16="http://schemas.microsoft.com/office/drawing/2014/main" id="{D83025C2-069C-D807-C348-2FFD113EC409}"/>
              </a:ext>
            </a:extLst>
          </p:cNvPr>
          <p:cNvSpPr txBox="1"/>
          <p:nvPr/>
        </p:nvSpPr>
        <p:spPr>
          <a:xfrm>
            <a:off x="751114" y="1441379"/>
            <a:ext cx="3810000" cy="3785652"/>
          </a:xfrm>
          <a:prstGeom prst="rect">
            <a:avLst/>
          </a:prstGeom>
          <a:noFill/>
        </p:spPr>
        <p:txBody>
          <a:bodyPr wrap="square" rtlCol="0">
            <a:spAutoFit/>
          </a:bodyPr>
          <a:lstStyle/>
          <a:p>
            <a:pPr algn="just"/>
            <a:r>
              <a:rPr lang="en-AU" sz="2000" b="1" dirty="0">
                <a:solidFill>
                  <a:srgbClr val="FFFF00"/>
                </a:solidFill>
              </a:rPr>
              <a:t>The data set has some missing values in the different rows and columns. So, we can’t drop these rows and columns due to make small data set that would loss so many information for correct outcomes. So, we have filled these missing values with mean for float and mode for object types data.  As a result, we get rows as total 1431 instant of different numbers. </a:t>
            </a:r>
          </a:p>
        </p:txBody>
      </p:sp>
    </p:spTree>
    <p:extLst>
      <p:ext uri="{BB962C8B-B14F-4D97-AF65-F5344CB8AC3E}">
        <p14:creationId xmlns:p14="http://schemas.microsoft.com/office/powerpoint/2010/main" val="336428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9330C1-E370-5514-C02C-0BCF6600116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4043" y="212274"/>
            <a:ext cx="11723914" cy="6433452"/>
          </a:xfrm>
          <a:prstGeom prst="rect">
            <a:avLst/>
          </a:prstGeom>
        </p:spPr>
      </p:pic>
      <p:pic>
        <p:nvPicPr>
          <p:cNvPr id="5" name="Picture 4">
            <a:extLst>
              <a:ext uri="{FF2B5EF4-FFF2-40B4-BE49-F238E27FC236}">
                <a16:creationId xmlns:a16="http://schemas.microsoft.com/office/drawing/2014/main" id="{8D302D34-ED63-4F6E-9242-577505EABB65}"/>
              </a:ext>
            </a:extLst>
          </p:cNvPr>
          <p:cNvPicPr>
            <a:picLocks noChangeAspect="1"/>
          </p:cNvPicPr>
          <p:nvPr/>
        </p:nvPicPr>
        <p:blipFill>
          <a:blip r:embed="rId4"/>
          <a:stretch>
            <a:fillRect/>
          </a:stretch>
        </p:blipFill>
        <p:spPr>
          <a:xfrm>
            <a:off x="346003" y="413560"/>
            <a:ext cx="2331884" cy="1992181"/>
          </a:xfrm>
          <a:prstGeom prst="rect">
            <a:avLst/>
          </a:prstGeom>
        </p:spPr>
      </p:pic>
      <p:pic>
        <p:nvPicPr>
          <p:cNvPr id="7" name="Picture 6">
            <a:extLst>
              <a:ext uri="{FF2B5EF4-FFF2-40B4-BE49-F238E27FC236}">
                <a16:creationId xmlns:a16="http://schemas.microsoft.com/office/drawing/2014/main" id="{1811C059-D192-381A-41A6-8C3BA0DA51EA}"/>
              </a:ext>
            </a:extLst>
          </p:cNvPr>
          <p:cNvPicPr>
            <a:picLocks noChangeAspect="1"/>
          </p:cNvPicPr>
          <p:nvPr/>
        </p:nvPicPr>
        <p:blipFill>
          <a:blip r:embed="rId5"/>
          <a:stretch>
            <a:fillRect/>
          </a:stretch>
        </p:blipFill>
        <p:spPr>
          <a:xfrm>
            <a:off x="2784404" y="413560"/>
            <a:ext cx="2331885" cy="1970412"/>
          </a:xfrm>
          <a:prstGeom prst="rect">
            <a:avLst/>
          </a:prstGeom>
        </p:spPr>
      </p:pic>
      <p:pic>
        <p:nvPicPr>
          <p:cNvPr id="9" name="Picture 8">
            <a:extLst>
              <a:ext uri="{FF2B5EF4-FFF2-40B4-BE49-F238E27FC236}">
                <a16:creationId xmlns:a16="http://schemas.microsoft.com/office/drawing/2014/main" id="{9A94B48F-2E85-A54C-5F2F-126EA78AABC1}"/>
              </a:ext>
            </a:extLst>
          </p:cNvPr>
          <p:cNvPicPr>
            <a:picLocks noChangeAspect="1"/>
          </p:cNvPicPr>
          <p:nvPr/>
        </p:nvPicPr>
        <p:blipFill>
          <a:blip r:embed="rId6"/>
          <a:stretch>
            <a:fillRect/>
          </a:stretch>
        </p:blipFill>
        <p:spPr>
          <a:xfrm>
            <a:off x="5217347" y="413559"/>
            <a:ext cx="2337339" cy="1970412"/>
          </a:xfrm>
          <a:prstGeom prst="rect">
            <a:avLst/>
          </a:prstGeom>
        </p:spPr>
      </p:pic>
      <p:pic>
        <p:nvPicPr>
          <p:cNvPr id="11" name="Picture 10">
            <a:extLst>
              <a:ext uri="{FF2B5EF4-FFF2-40B4-BE49-F238E27FC236}">
                <a16:creationId xmlns:a16="http://schemas.microsoft.com/office/drawing/2014/main" id="{30923919-0814-988B-7C6F-85CC4FCA8E88}"/>
              </a:ext>
            </a:extLst>
          </p:cNvPr>
          <p:cNvPicPr>
            <a:picLocks noChangeAspect="1"/>
          </p:cNvPicPr>
          <p:nvPr/>
        </p:nvPicPr>
        <p:blipFill>
          <a:blip r:embed="rId7"/>
          <a:stretch>
            <a:fillRect/>
          </a:stretch>
        </p:blipFill>
        <p:spPr>
          <a:xfrm>
            <a:off x="7655749" y="413559"/>
            <a:ext cx="2103293" cy="1970414"/>
          </a:xfrm>
          <a:prstGeom prst="rect">
            <a:avLst/>
          </a:prstGeom>
        </p:spPr>
      </p:pic>
      <p:pic>
        <p:nvPicPr>
          <p:cNvPr id="13" name="Picture 12">
            <a:extLst>
              <a:ext uri="{FF2B5EF4-FFF2-40B4-BE49-F238E27FC236}">
                <a16:creationId xmlns:a16="http://schemas.microsoft.com/office/drawing/2014/main" id="{A8807AE7-F9FF-80DC-6C86-85201100EC33}"/>
              </a:ext>
            </a:extLst>
          </p:cNvPr>
          <p:cNvPicPr>
            <a:picLocks noChangeAspect="1"/>
          </p:cNvPicPr>
          <p:nvPr/>
        </p:nvPicPr>
        <p:blipFill>
          <a:blip r:embed="rId8"/>
          <a:stretch>
            <a:fillRect/>
          </a:stretch>
        </p:blipFill>
        <p:spPr>
          <a:xfrm>
            <a:off x="9860105" y="413559"/>
            <a:ext cx="1985892" cy="1970414"/>
          </a:xfrm>
          <a:prstGeom prst="rect">
            <a:avLst/>
          </a:prstGeom>
        </p:spPr>
      </p:pic>
      <p:pic>
        <p:nvPicPr>
          <p:cNvPr id="15" name="Picture 14">
            <a:extLst>
              <a:ext uri="{FF2B5EF4-FFF2-40B4-BE49-F238E27FC236}">
                <a16:creationId xmlns:a16="http://schemas.microsoft.com/office/drawing/2014/main" id="{ECCC4F57-57A0-B778-703E-65CC5A44A41E}"/>
              </a:ext>
            </a:extLst>
          </p:cNvPr>
          <p:cNvPicPr>
            <a:picLocks noChangeAspect="1"/>
          </p:cNvPicPr>
          <p:nvPr/>
        </p:nvPicPr>
        <p:blipFill>
          <a:blip r:embed="rId9"/>
          <a:stretch>
            <a:fillRect/>
          </a:stretch>
        </p:blipFill>
        <p:spPr>
          <a:xfrm>
            <a:off x="346004" y="2514504"/>
            <a:ext cx="2331884" cy="1992181"/>
          </a:xfrm>
          <a:prstGeom prst="rect">
            <a:avLst/>
          </a:prstGeom>
        </p:spPr>
      </p:pic>
      <p:pic>
        <p:nvPicPr>
          <p:cNvPr id="17" name="Picture 16">
            <a:extLst>
              <a:ext uri="{FF2B5EF4-FFF2-40B4-BE49-F238E27FC236}">
                <a16:creationId xmlns:a16="http://schemas.microsoft.com/office/drawing/2014/main" id="{19770248-3005-3B11-04FB-EAAAC7477EBC}"/>
              </a:ext>
            </a:extLst>
          </p:cNvPr>
          <p:cNvPicPr>
            <a:picLocks noChangeAspect="1"/>
          </p:cNvPicPr>
          <p:nvPr/>
        </p:nvPicPr>
        <p:blipFill>
          <a:blip r:embed="rId10"/>
          <a:stretch>
            <a:fillRect/>
          </a:stretch>
        </p:blipFill>
        <p:spPr>
          <a:xfrm>
            <a:off x="2778950" y="2514505"/>
            <a:ext cx="2337339" cy="1992180"/>
          </a:xfrm>
          <a:prstGeom prst="rect">
            <a:avLst/>
          </a:prstGeom>
        </p:spPr>
      </p:pic>
      <p:pic>
        <p:nvPicPr>
          <p:cNvPr id="19" name="Picture 18">
            <a:extLst>
              <a:ext uri="{FF2B5EF4-FFF2-40B4-BE49-F238E27FC236}">
                <a16:creationId xmlns:a16="http://schemas.microsoft.com/office/drawing/2014/main" id="{7A6ABEF6-C6B4-7430-3BCD-673792DCB7A4}"/>
              </a:ext>
            </a:extLst>
          </p:cNvPr>
          <p:cNvPicPr>
            <a:picLocks noChangeAspect="1"/>
          </p:cNvPicPr>
          <p:nvPr/>
        </p:nvPicPr>
        <p:blipFill>
          <a:blip r:embed="rId11"/>
          <a:stretch>
            <a:fillRect/>
          </a:stretch>
        </p:blipFill>
        <p:spPr>
          <a:xfrm>
            <a:off x="5222803" y="2514504"/>
            <a:ext cx="2331884" cy="1970413"/>
          </a:xfrm>
          <a:prstGeom prst="rect">
            <a:avLst/>
          </a:prstGeom>
        </p:spPr>
      </p:pic>
      <p:pic>
        <p:nvPicPr>
          <p:cNvPr id="21" name="Picture 20">
            <a:extLst>
              <a:ext uri="{FF2B5EF4-FFF2-40B4-BE49-F238E27FC236}">
                <a16:creationId xmlns:a16="http://schemas.microsoft.com/office/drawing/2014/main" id="{B50975F5-8024-2F93-DAC9-8F4DDC934271}"/>
              </a:ext>
            </a:extLst>
          </p:cNvPr>
          <p:cNvPicPr>
            <a:picLocks noChangeAspect="1"/>
          </p:cNvPicPr>
          <p:nvPr/>
        </p:nvPicPr>
        <p:blipFill>
          <a:blip r:embed="rId12"/>
          <a:stretch>
            <a:fillRect/>
          </a:stretch>
        </p:blipFill>
        <p:spPr>
          <a:xfrm>
            <a:off x="7655749" y="2514505"/>
            <a:ext cx="2103293" cy="1970412"/>
          </a:xfrm>
          <a:prstGeom prst="rect">
            <a:avLst/>
          </a:prstGeom>
        </p:spPr>
      </p:pic>
      <p:pic>
        <p:nvPicPr>
          <p:cNvPr id="23" name="Picture 22">
            <a:extLst>
              <a:ext uri="{FF2B5EF4-FFF2-40B4-BE49-F238E27FC236}">
                <a16:creationId xmlns:a16="http://schemas.microsoft.com/office/drawing/2014/main" id="{99821839-7B6D-C92A-2CA0-37E1D7481272}"/>
              </a:ext>
            </a:extLst>
          </p:cNvPr>
          <p:cNvPicPr>
            <a:picLocks noChangeAspect="1"/>
          </p:cNvPicPr>
          <p:nvPr/>
        </p:nvPicPr>
        <p:blipFill>
          <a:blip r:embed="rId13"/>
          <a:stretch>
            <a:fillRect/>
          </a:stretch>
        </p:blipFill>
        <p:spPr>
          <a:xfrm>
            <a:off x="9869183" y="2514505"/>
            <a:ext cx="1976813" cy="1959523"/>
          </a:xfrm>
          <a:prstGeom prst="rect">
            <a:avLst/>
          </a:prstGeom>
        </p:spPr>
      </p:pic>
      <p:pic>
        <p:nvPicPr>
          <p:cNvPr id="25" name="Picture 24">
            <a:extLst>
              <a:ext uri="{FF2B5EF4-FFF2-40B4-BE49-F238E27FC236}">
                <a16:creationId xmlns:a16="http://schemas.microsoft.com/office/drawing/2014/main" id="{3EA89F60-FE1F-946B-819B-486A520D4858}"/>
              </a:ext>
            </a:extLst>
          </p:cNvPr>
          <p:cNvPicPr>
            <a:picLocks noChangeAspect="1"/>
          </p:cNvPicPr>
          <p:nvPr/>
        </p:nvPicPr>
        <p:blipFill>
          <a:blip r:embed="rId14"/>
          <a:stretch>
            <a:fillRect/>
          </a:stretch>
        </p:blipFill>
        <p:spPr>
          <a:xfrm>
            <a:off x="346003" y="4615448"/>
            <a:ext cx="2331884" cy="1828994"/>
          </a:xfrm>
          <a:prstGeom prst="rect">
            <a:avLst/>
          </a:prstGeom>
        </p:spPr>
      </p:pic>
      <p:pic>
        <p:nvPicPr>
          <p:cNvPr id="27" name="Picture 26">
            <a:extLst>
              <a:ext uri="{FF2B5EF4-FFF2-40B4-BE49-F238E27FC236}">
                <a16:creationId xmlns:a16="http://schemas.microsoft.com/office/drawing/2014/main" id="{DA483B66-EDE9-B1EE-D795-8BFC964189AA}"/>
              </a:ext>
            </a:extLst>
          </p:cNvPr>
          <p:cNvPicPr>
            <a:picLocks noChangeAspect="1"/>
          </p:cNvPicPr>
          <p:nvPr/>
        </p:nvPicPr>
        <p:blipFill>
          <a:blip r:embed="rId15"/>
          <a:stretch>
            <a:fillRect/>
          </a:stretch>
        </p:blipFill>
        <p:spPr>
          <a:xfrm>
            <a:off x="2789848" y="4615449"/>
            <a:ext cx="2337340" cy="1828992"/>
          </a:xfrm>
          <a:prstGeom prst="rect">
            <a:avLst/>
          </a:prstGeom>
        </p:spPr>
      </p:pic>
      <p:pic>
        <p:nvPicPr>
          <p:cNvPr id="29" name="Picture 28">
            <a:extLst>
              <a:ext uri="{FF2B5EF4-FFF2-40B4-BE49-F238E27FC236}">
                <a16:creationId xmlns:a16="http://schemas.microsoft.com/office/drawing/2014/main" id="{650D9D6D-E349-857D-4276-86AF7B15933A}"/>
              </a:ext>
            </a:extLst>
          </p:cNvPr>
          <p:cNvPicPr>
            <a:picLocks noChangeAspect="1"/>
          </p:cNvPicPr>
          <p:nvPr/>
        </p:nvPicPr>
        <p:blipFill>
          <a:blip r:embed="rId16"/>
          <a:stretch>
            <a:fillRect/>
          </a:stretch>
        </p:blipFill>
        <p:spPr>
          <a:xfrm>
            <a:off x="5239149" y="4615448"/>
            <a:ext cx="2331885" cy="1828993"/>
          </a:xfrm>
          <a:prstGeom prst="rect">
            <a:avLst/>
          </a:prstGeom>
        </p:spPr>
      </p:pic>
      <p:sp>
        <p:nvSpPr>
          <p:cNvPr id="30" name="TextBox 29">
            <a:extLst>
              <a:ext uri="{FF2B5EF4-FFF2-40B4-BE49-F238E27FC236}">
                <a16:creationId xmlns:a16="http://schemas.microsoft.com/office/drawing/2014/main" id="{5F97906B-031D-60A6-B56B-41AC87A60A14}"/>
              </a:ext>
            </a:extLst>
          </p:cNvPr>
          <p:cNvSpPr txBox="1"/>
          <p:nvPr/>
        </p:nvSpPr>
        <p:spPr>
          <a:xfrm>
            <a:off x="7571034" y="4724400"/>
            <a:ext cx="4190247" cy="1631216"/>
          </a:xfrm>
          <a:prstGeom prst="rect">
            <a:avLst/>
          </a:prstGeom>
          <a:noFill/>
        </p:spPr>
        <p:txBody>
          <a:bodyPr wrap="square" rtlCol="0">
            <a:spAutoFit/>
          </a:bodyPr>
          <a:lstStyle/>
          <a:p>
            <a:pPr algn="just"/>
            <a:r>
              <a:rPr lang="en-AU" sz="2000" b="1" dirty="0">
                <a:highlight>
                  <a:srgbClr val="C0C0C0"/>
                </a:highlight>
              </a:rPr>
              <a:t>The above are numerical data visualization through histogram which are show high right skews.  These have been reduced by log transformation.</a:t>
            </a:r>
          </a:p>
        </p:txBody>
      </p:sp>
    </p:spTree>
    <p:extLst>
      <p:ext uri="{BB962C8B-B14F-4D97-AF65-F5344CB8AC3E}">
        <p14:creationId xmlns:p14="http://schemas.microsoft.com/office/powerpoint/2010/main" val="7790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06E680-DB18-A9F0-D465-3B37CBAC02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799" y="250371"/>
            <a:ext cx="11636829" cy="6346371"/>
          </a:xfrm>
          <a:prstGeom prst="rect">
            <a:avLst/>
          </a:prstGeom>
        </p:spPr>
      </p:pic>
      <p:pic>
        <p:nvPicPr>
          <p:cNvPr id="5" name="Picture 4">
            <a:extLst>
              <a:ext uri="{FF2B5EF4-FFF2-40B4-BE49-F238E27FC236}">
                <a16:creationId xmlns:a16="http://schemas.microsoft.com/office/drawing/2014/main" id="{2A381282-73C9-BA12-6C27-BFC35E8385D8}"/>
              </a:ext>
            </a:extLst>
          </p:cNvPr>
          <p:cNvPicPr>
            <a:picLocks noChangeAspect="1"/>
          </p:cNvPicPr>
          <p:nvPr/>
        </p:nvPicPr>
        <p:blipFill>
          <a:blip r:embed="rId4"/>
          <a:stretch>
            <a:fillRect/>
          </a:stretch>
        </p:blipFill>
        <p:spPr>
          <a:xfrm>
            <a:off x="448323" y="419542"/>
            <a:ext cx="3840648" cy="1844688"/>
          </a:xfrm>
          <a:prstGeom prst="rect">
            <a:avLst/>
          </a:prstGeom>
        </p:spPr>
      </p:pic>
      <p:pic>
        <p:nvPicPr>
          <p:cNvPr id="7" name="Picture 6">
            <a:extLst>
              <a:ext uri="{FF2B5EF4-FFF2-40B4-BE49-F238E27FC236}">
                <a16:creationId xmlns:a16="http://schemas.microsoft.com/office/drawing/2014/main" id="{286AFA40-5681-CBF7-7D2A-44CD608C9CA7}"/>
              </a:ext>
            </a:extLst>
          </p:cNvPr>
          <p:cNvPicPr>
            <a:picLocks noChangeAspect="1"/>
          </p:cNvPicPr>
          <p:nvPr/>
        </p:nvPicPr>
        <p:blipFill>
          <a:blip r:embed="rId5"/>
          <a:stretch>
            <a:fillRect/>
          </a:stretch>
        </p:blipFill>
        <p:spPr>
          <a:xfrm>
            <a:off x="4441368" y="452198"/>
            <a:ext cx="3722918" cy="1812033"/>
          </a:xfrm>
          <a:prstGeom prst="rect">
            <a:avLst/>
          </a:prstGeom>
        </p:spPr>
      </p:pic>
      <p:pic>
        <p:nvPicPr>
          <p:cNvPr id="9" name="Picture 8">
            <a:extLst>
              <a:ext uri="{FF2B5EF4-FFF2-40B4-BE49-F238E27FC236}">
                <a16:creationId xmlns:a16="http://schemas.microsoft.com/office/drawing/2014/main" id="{D39AB06B-6641-B70F-EB62-A998C451CD4D}"/>
              </a:ext>
            </a:extLst>
          </p:cNvPr>
          <p:cNvPicPr>
            <a:picLocks noChangeAspect="1"/>
          </p:cNvPicPr>
          <p:nvPr/>
        </p:nvPicPr>
        <p:blipFill>
          <a:blip r:embed="rId6"/>
          <a:stretch>
            <a:fillRect/>
          </a:stretch>
        </p:blipFill>
        <p:spPr>
          <a:xfrm>
            <a:off x="8316683" y="452198"/>
            <a:ext cx="3426993" cy="1812032"/>
          </a:xfrm>
          <a:prstGeom prst="rect">
            <a:avLst/>
          </a:prstGeom>
        </p:spPr>
      </p:pic>
      <p:pic>
        <p:nvPicPr>
          <p:cNvPr id="11" name="Picture 10">
            <a:extLst>
              <a:ext uri="{FF2B5EF4-FFF2-40B4-BE49-F238E27FC236}">
                <a16:creationId xmlns:a16="http://schemas.microsoft.com/office/drawing/2014/main" id="{55D5F08E-C6F3-0C18-F650-14B81BCA89EE}"/>
              </a:ext>
            </a:extLst>
          </p:cNvPr>
          <p:cNvPicPr>
            <a:picLocks noChangeAspect="1"/>
          </p:cNvPicPr>
          <p:nvPr/>
        </p:nvPicPr>
        <p:blipFill>
          <a:blip r:embed="rId7"/>
          <a:stretch>
            <a:fillRect/>
          </a:stretch>
        </p:blipFill>
        <p:spPr>
          <a:xfrm>
            <a:off x="445115" y="2433401"/>
            <a:ext cx="3840648" cy="1812033"/>
          </a:xfrm>
          <a:prstGeom prst="rect">
            <a:avLst/>
          </a:prstGeom>
        </p:spPr>
      </p:pic>
      <p:pic>
        <p:nvPicPr>
          <p:cNvPr id="13" name="Picture 12">
            <a:extLst>
              <a:ext uri="{FF2B5EF4-FFF2-40B4-BE49-F238E27FC236}">
                <a16:creationId xmlns:a16="http://schemas.microsoft.com/office/drawing/2014/main" id="{19B0AEF3-B913-93E2-331B-A3718C4C30D0}"/>
              </a:ext>
            </a:extLst>
          </p:cNvPr>
          <p:cNvPicPr>
            <a:picLocks noChangeAspect="1"/>
          </p:cNvPicPr>
          <p:nvPr/>
        </p:nvPicPr>
        <p:blipFill>
          <a:blip r:embed="rId8"/>
          <a:stretch>
            <a:fillRect/>
          </a:stretch>
        </p:blipFill>
        <p:spPr>
          <a:xfrm>
            <a:off x="445115" y="4414605"/>
            <a:ext cx="3840648" cy="1920881"/>
          </a:xfrm>
          <a:prstGeom prst="rect">
            <a:avLst/>
          </a:prstGeom>
        </p:spPr>
      </p:pic>
      <p:pic>
        <p:nvPicPr>
          <p:cNvPr id="15" name="Picture 14">
            <a:extLst>
              <a:ext uri="{FF2B5EF4-FFF2-40B4-BE49-F238E27FC236}">
                <a16:creationId xmlns:a16="http://schemas.microsoft.com/office/drawing/2014/main" id="{07BB0E0B-686A-3CEB-934E-80B191C2C1B9}"/>
              </a:ext>
            </a:extLst>
          </p:cNvPr>
          <p:cNvPicPr>
            <a:picLocks noChangeAspect="1"/>
          </p:cNvPicPr>
          <p:nvPr/>
        </p:nvPicPr>
        <p:blipFill>
          <a:blip r:embed="rId9"/>
          <a:stretch>
            <a:fillRect/>
          </a:stretch>
        </p:blipFill>
        <p:spPr>
          <a:xfrm>
            <a:off x="4441369" y="2433402"/>
            <a:ext cx="3722918" cy="1812033"/>
          </a:xfrm>
          <a:prstGeom prst="rect">
            <a:avLst/>
          </a:prstGeom>
        </p:spPr>
      </p:pic>
      <p:pic>
        <p:nvPicPr>
          <p:cNvPr id="17" name="Picture 16">
            <a:extLst>
              <a:ext uri="{FF2B5EF4-FFF2-40B4-BE49-F238E27FC236}">
                <a16:creationId xmlns:a16="http://schemas.microsoft.com/office/drawing/2014/main" id="{F11E1987-83D3-CAF5-F2C5-B160F8AB51E2}"/>
              </a:ext>
            </a:extLst>
          </p:cNvPr>
          <p:cNvPicPr>
            <a:picLocks noChangeAspect="1"/>
          </p:cNvPicPr>
          <p:nvPr/>
        </p:nvPicPr>
        <p:blipFill>
          <a:blip r:embed="rId10"/>
          <a:stretch>
            <a:fillRect/>
          </a:stretch>
        </p:blipFill>
        <p:spPr>
          <a:xfrm>
            <a:off x="8316683" y="2433402"/>
            <a:ext cx="3426993" cy="1812033"/>
          </a:xfrm>
          <a:prstGeom prst="rect">
            <a:avLst/>
          </a:prstGeom>
        </p:spPr>
      </p:pic>
      <p:sp>
        <p:nvSpPr>
          <p:cNvPr id="19" name="TextBox 18">
            <a:extLst>
              <a:ext uri="{FF2B5EF4-FFF2-40B4-BE49-F238E27FC236}">
                <a16:creationId xmlns:a16="http://schemas.microsoft.com/office/drawing/2014/main" id="{6C1CCCE8-5FD1-B0FB-5FF8-134697AC2BEB}"/>
              </a:ext>
            </a:extLst>
          </p:cNvPr>
          <p:cNvSpPr txBox="1"/>
          <p:nvPr/>
        </p:nvSpPr>
        <p:spPr>
          <a:xfrm>
            <a:off x="4515855" y="4867090"/>
            <a:ext cx="7195680" cy="1015663"/>
          </a:xfrm>
          <a:prstGeom prst="rect">
            <a:avLst/>
          </a:prstGeom>
          <a:noFill/>
        </p:spPr>
        <p:txBody>
          <a:bodyPr wrap="square" rtlCol="0">
            <a:spAutoFit/>
          </a:bodyPr>
          <a:lstStyle/>
          <a:p>
            <a:pPr algn="just"/>
            <a:r>
              <a:rPr lang="en-AU" sz="2000" b="1" dirty="0">
                <a:solidFill>
                  <a:srgbClr val="FFFF00"/>
                </a:solidFill>
              </a:rPr>
              <a:t>The above 6 category data has encoded and the data ‘Made Purchase’ has been transformed as int (0 or 1) before applying algorithm. Then spilt data as train and test for model.</a:t>
            </a:r>
          </a:p>
        </p:txBody>
      </p:sp>
    </p:spTree>
    <p:extLst>
      <p:ext uri="{BB962C8B-B14F-4D97-AF65-F5344CB8AC3E}">
        <p14:creationId xmlns:p14="http://schemas.microsoft.com/office/powerpoint/2010/main" val="88621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TotalTime>
  <Words>941</Words>
  <Application>Microsoft Office PowerPoint</Application>
  <PresentationFormat>Widescreen</PresentationFormat>
  <Paragraphs>56</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 Rahman</dc:creator>
  <cp:lastModifiedBy>Sheik Rahman</cp:lastModifiedBy>
  <cp:revision>14</cp:revision>
  <dcterms:created xsi:type="dcterms:W3CDTF">2024-02-17T23:57:04Z</dcterms:created>
  <dcterms:modified xsi:type="dcterms:W3CDTF">2024-02-20T14:07:11Z</dcterms:modified>
</cp:coreProperties>
</file>